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  <p:sldMasterId id="2147483672" r:id="rId6"/>
  </p:sldMasterIdLst>
  <p:notesMasterIdLst>
    <p:notesMasterId r:id="rId27"/>
  </p:notesMasterIdLst>
  <p:sldIdLst>
    <p:sldId id="271" r:id="rId7"/>
    <p:sldId id="257" r:id="rId8"/>
    <p:sldId id="369" r:id="rId9"/>
    <p:sldId id="333" r:id="rId10"/>
    <p:sldId id="334" r:id="rId11"/>
    <p:sldId id="325" r:id="rId12"/>
    <p:sldId id="386" r:id="rId13"/>
    <p:sldId id="387" r:id="rId14"/>
    <p:sldId id="389" r:id="rId15"/>
    <p:sldId id="390" r:id="rId16"/>
    <p:sldId id="397" r:id="rId17"/>
    <p:sldId id="395" r:id="rId18"/>
    <p:sldId id="366" r:id="rId19"/>
    <p:sldId id="398" r:id="rId20"/>
    <p:sldId id="391" r:id="rId21"/>
    <p:sldId id="392" r:id="rId22"/>
    <p:sldId id="396" r:id="rId23"/>
    <p:sldId id="393" r:id="rId24"/>
    <p:sldId id="394" r:id="rId25"/>
    <p:sldId id="266" r:id="rId26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EC8067-22B8-A118-C89C-40CA74C4A523}" name="Samantha Salazar" initials="SS" userId="S::ssalazar@mvculture.com::1d602b40-9561-46a7-82cd-14c05aaece5d" providerId="AD"/>
  <p188:author id="{89145C7F-C4FD-2B96-D275-C4C78430E811}" name="Sean Wood" initials="SW" userId="afb9e93939c3130d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izabeth Sullivan" initials="ES" lastIdx="1" clrIdx="6">
    <p:extLst>
      <p:ext uri="{19B8F6BF-5375-455C-9EA6-DF929625EA0E}">
        <p15:presenceInfo xmlns:p15="http://schemas.microsoft.com/office/powerpoint/2012/main" userId="S::ziy681@utsa.edu::c940bbae-ff4e-4b81-b265-c621b2746f10" providerId="AD"/>
      </p:ext>
    </p:extLst>
  </p:cmAuthor>
  <p:cmAuthor id="1" name="Lauren Castillo" initials="LC" lastIdx="3" clrIdx="0">
    <p:extLst>
      <p:ext uri="{19B8F6BF-5375-455C-9EA6-DF929625EA0E}">
        <p15:presenceInfo xmlns:p15="http://schemas.microsoft.com/office/powerpoint/2012/main" userId="S::lcastillo@mvculture.com::05df3c8f-cd82-4a99-86fd-d8de76e27ae3" providerId="AD"/>
      </p:ext>
    </p:extLst>
  </p:cmAuthor>
  <p:cmAuthor id="2" name="Long, Pressy K." initials="LPK" lastIdx="3" clrIdx="1">
    <p:extLst>
      <p:ext uri="{19B8F6BF-5375-455C-9EA6-DF929625EA0E}">
        <p15:presenceInfo xmlns:p15="http://schemas.microsoft.com/office/powerpoint/2012/main" userId="Long, Pressy K." providerId="None"/>
      </p:ext>
    </p:extLst>
  </p:cmAuthor>
  <p:cmAuthor id="3" name="Johnson, Lisa J CIV" initials="JLJC" lastIdx="7" clrIdx="2">
    <p:extLst>
      <p:ext uri="{19B8F6BF-5375-455C-9EA6-DF929625EA0E}">
        <p15:presenceInfo xmlns:p15="http://schemas.microsoft.com/office/powerpoint/2012/main" userId="S-1-5-21-4290293029-226652851-1696308051-1050541" providerId="AD"/>
      </p:ext>
    </p:extLst>
  </p:cmAuthor>
  <p:cmAuthor id="4" name="Kampfe, Ashley H CIV" initials="KAHC" lastIdx="4" clrIdx="3">
    <p:extLst>
      <p:ext uri="{19B8F6BF-5375-455C-9EA6-DF929625EA0E}">
        <p15:presenceInfo xmlns:p15="http://schemas.microsoft.com/office/powerpoint/2012/main" userId="S-1-5-21-4290293029-226652851-1696308051-3315690" providerId="AD"/>
      </p:ext>
    </p:extLst>
  </p:cmAuthor>
  <p:cmAuthor id="5" name="Sowers, Mark E CIV" initials="SMEC" lastIdx="11" clrIdx="4"/>
  <p:cmAuthor id="6" name="Long, Pressy K." initials="LPK [2]" lastIdx="2" clrIdx="5">
    <p:extLst>
      <p:ext uri="{19B8F6BF-5375-455C-9EA6-DF929625EA0E}">
        <p15:presenceInfo xmlns:p15="http://schemas.microsoft.com/office/powerpoint/2012/main" userId="S::Pressenna.Long@usaa.com::71cd75fc-96e2-4fc7-b077-7dca947189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867"/>
    <a:srgbClr val="EB3732"/>
    <a:srgbClr val="1C3866"/>
    <a:srgbClr val="004072"/>
    <a:srgbClr val="1C3867"/>
    <a:srgbClr val="1D3867"/>
    <a:srgbClr val="489CC0"/>
    <a:srgbClr val="FFDB5D"/>
    <a:srgbClr val="CBD7E3"/>
    <a:srgbClr val="19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7"/>
    <p:restoredTop sz="94240"/>
  </p:normalViewPr>
  <p:slideViewPr>
    <p:cSldViewPr snapToGrid="0" snapToObjects="1">
      <p:cViewPr varScale="1">
        <p:scale>
          <a:sx n="101" d="100"/>
          <a:sy n="101" d="100"/>
        </p:scale>
        <p:origin x="376" y="192"/>
      </p:cViewPr>
      <p:guideLst/>
    </p:cSldViewPr>
  </p:slideViewPr>
  <p:outlineViewPr>
    <p:cViewPr>
      <p:scale>
        <a:sx n="33" d="100"/>
        <a:sy n="33" d="100"/>
      </p:scale>
      <p:origin x="0" y="-90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32" Type="http://schemas.openxmlformats.org/officeDocument/2006/relationships/tableStyles" Target="tableStyles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001B5-6675-8D4D-A39E-23543D0742F2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121FF-2681-E044-94E7-D531F7224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64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3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98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7121FF-2681-E044-94E7-D531F7224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2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7">
            <a:extLst>
              <a:ext uri="{FF2B5EF4-FFF2-40B4-BE49-F238E27FC236}">
                <a16:creationId xmlns:a16="http://schemas.microsoft.com/office/drawing/2014/main" id="{DFCA895F-F4DE-B24A-968D-061DD08E0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5" y="3715622"/>
            <a:ext cx="3223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6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04254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0B980F17-03CB-4248-AE62-41980B6AD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936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93139B-00F1-4441-92BD-40520EC3B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23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55B761E-6290-3A4E-A5B6-DD3EE7F35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061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7E3E721-CDF3-7A4A-B63C-9C41C3F6FD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82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whiteboard&#10;&#10;Description automatically generated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50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038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6128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80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0885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988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95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35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1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35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553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7269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3157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9836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5644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4896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037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ADE3254-4E89-B140-8CF5-7265BE73E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3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304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74557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6248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5148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17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0445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76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23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071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14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6D896FC-164C-AA9F-6AE9-1281A7E8C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CF538C-FB4B-9328-2BFF-62CA9F83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9088A0-DA0E-6F0B-8511-B89EF8BEF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CAEC3-E595-B3FF-86B7-1C3A21756C19}"/>
              </a:ext>
            </a:extLst>
          </p:cNvPr>
          <p:cNvSpPr/>
          <p:nvPr userDrawn="1"/>
        </p:nvSpPr>
        <p:spPr>
          <a:xfrm>
            <a:off x="6809014" y="5698671"/>
            <a:ext cx="2334986" cy="1159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93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04F858-AA0C-4A40-955E-924B951BC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887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671EA-BEA3-EC4E-A634-700A2E0FBA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19EAB41C-0889-E24A-A3B9-395C1393C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AE96493-0BC0-1346-BB3C-6AE243CC0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0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8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6575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B388CA-2B2C-214F-9A9C-2743DD33D5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041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whiteboard&#10;&#10;Description automatically generated">
            <a:extLst>
              <a:ext uri="{FF2B5EF4-FFF2-40B4-BE49-F238E27FC236}">
                <a16:creationId xmlns:a16="http://schemas.microsoft.com/office/drawing/2014/main" id="{9254E263-2FAB-B945-BF61-18DFC4137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37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67D196-C5AE-AD4E-B46C-0B02C07FC5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0BDA838-B05C-D744-BB79-0537C7C56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23DB50D-8EBB-D04B-AFD2-876AAE51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66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3A766D1C-7D79-EA46-974A-364B4530D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01410A-A12A-2046-A290-49BB6E5DB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0" y="1593443"/>
            <a:ext cx="6610349" cy="4016375"/>
          </a:xfrm>
          <a:prstGeom prst="rect">
            <a:avLst/>
          </a:prstGeom>
        </p:spPr>
        <p:txBody>
          <a:bodyPr/>
          <a:lstStyle>
            <a:lvl1pPr>
              <a:defRPr sz="2400" b="1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Wingdings" pitchFamily="2" charset="2"/>
              <a:buChar char="ü"/>
              <a:defRPr sz="22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Font typeface="Courier New" panose="02070309020205020404" pitchFamily="49" charset="0"/>
              <a:buChar char="o"/>
              <a:defRPr sz="19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Courier New" panose="02070309020205020404" pitchFamily="49" charset="0"/>
              <a:buChar char="o"/>
              <a:defRPr sz="16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Courier New" panose="02070309020205020404" pitchFamily="49" charset="0"/>
              <a:buChar char="o"/>
              <a:defRPr sz="1400" b="0" i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8CD90F3-63A3-0B49-824D-A9C205874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040" y="395960"/>
            <a:ext cx="6343650" cy="784225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751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9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22.xml"/><Relationship Id="rId34" Type="http://schemas.openxmlformats.org/officeDocument/2006/relationships/slideLayout" Target="../slideLayouts/slideLayout35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3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c" descr="Internal">
            <a:extLst>
              <a:ext uri="{FF2B5EF4-FFF2-40B4-BE49-F238E27FC236}">
                <a16:creationId xmlns:a16="http://schemas.microsoft.com/office/drawing/2014/main" id="{CB526383-1622-4E11-889E-DCCE44C3D3D4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000590-2E27-C94B-927F-B0FE9B5E78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73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c" descr="Internal">
            <a:extLst>
              <a:ext uri="{FF2B5EF4-FFF2-40B4-BE49-F238E27FC236}">
                <a16:creationId xmlns:a16="http://schemas.microsoft.com/office/drawing/2014/main" id="{021D43CD-A861-404F-9823-BF6A34882E69}"/>
              </a:ext>
            </a:extLst>
          </p:cNvPr>
          <p:cNvSpPr txBox="1"/>
          <p:nvPr userDrawn="1"/>
        </p:nvSpPr>
        <p:spPr>
          <a:xfrm>
            <a:off x="0" y="6545580"/>
            <a:ext cx="91440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00" b="0" i="0" u="none" baseline="0">
                <a:solidFill>
                  <a:srgbClr val="000000"/>
                </a:solidFill>
                <a:latin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119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89" r:id="rId2"/>
    <p:sldLayoutId id="2147483740" r:id="rId3"/>
    <p:sldLayoutId id="2147483673" r:id="rId4"/>
    <p:sldLayoutId id="2147483685" r:id="rId5"/>
    <p:sldLayoutId id="2147483690" r:id="rId6"/>
    <p:sldLayoutId id="2147483693" r:id="rId7"/>
    <p:sldLayoutId id="2147483696" r:id="rId8"/>
    <p:sldLayoutId id="2147483698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9" r:id="rId21"/>
    <p:sldLayoutId id="2147483720" r:id="rId22"/>
    <p:sldLayoutId id="2147483722" r:id="rId23"/>
    <p:sldLayoutId id="2147483723" r:id="rId24"/>
    <p:sldLayoutId id="2147483724" r:id="rId25"/>
    <p:sldLayoutId id="2147483726" r:id="rId26"/>
    <p:sldLayoutId id="2147483727" r:id="rId27"/>
    <p:sldLayoutId id="2147483728" r:id="rId28"/>
    <p:sldLayoutId id="2147483729" r:id="rId29"/>
    <p:sldLayoutId id="2147483730" r:id="rId30"/>
    <p:sldLayoutId id="2147483731" r:id="rId31"/>
    <p:sldLayoutId id="2147483732" r:id="rId32"/>
    <p:sldLayoutId id="2147483733" r:id="rId33"/>
    <p:sldLayoutId id="2147483734" r:id="rId34"/>
    <p:sldLayoutId id="2147483735" r:id="rId35"/>
    <p:sldLayoutId id="2147483736" r:id="rId36"/>
    <p:sldLayoutId id="2147483737" r:id="rId37"/>
    <p:sldLayoutId id="2147483738" r:id="rId38"/>
    <p:sldLayoutId id="214748373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sp.gov/" TargetMode="External"/><Relationship Id="rId2" Type="http://schemas.openxmlformats.org/officeDocument/2006/relationships/hyperlink" Target="https://hcm.direct-access.uscg.mil/" TargetMode="Externa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Videos/Navy%20Marriage%20Video%2009%20-%20Credit.mp4" TargetMode="External"/><Relationship Id="rId2" Type="http://schemas.openxmlformats.org/officeDocument/2006/relationships/hyperlink" Target="https://www.annualcreditrepor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cool.osd.mil/uscg/index.html" TargetMode="Externa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3A008-0A47-5F43-AA4D-86DB67EA0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274" y="3715622"/>
            <a:ext cx="3962059" cy="1325563"/>
          </a:xfrm>
        </p:spPr>
        <p:txBody>
          <a:bodyPr/>
          <a:lstStyle/>
          <a:p>
            <a:r>
              <a:rPr lang="en-US" dirty="0"/>
              <a:t>Promotion/</a:t>
            </a:r>
            <a:br>
              <a:rPr lang="en-US" dirty="0"/>
            </a:br>
            <a:r>
              <a:rPr lang="en-US" dirty="0"/>
              <a:t>Advancement</a:t>
            </a:r>
          </a:p>
        </p:txBody>
      </p:sp>
      <p:sp>
        <p:nvSpPr>
          <p:cNvPr id="3" name="Title Placeholder 7">
            <a:extLst>
              <a:ext uri="{FF2B5EF4-FFF2-40B4-BE49-F238E27FC236}">
                <a16:creationId xmlns:a16="http://schemas.microsoft.com/office/drawing/2014/main" id="{4C40BD4C-D7C8-E549-A886-7C9DE02F5D83}"/>
              </a:ext>
            </a:extLst>
          </p:cNvPr>
          <p:cNvSpPr txBox="1">
            <a:spLocks/>
          </p:cNvSpPr>
          <p:nvPr/>
        </p:nvSpPr>
        <p:spPr>
          <a:xfrm>
            <a:off x="6703017" y="79090"/>
            <a:ext cx="2378129" cy="117348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  <a:p>
            <a:pPr algn="r">
              <a:lnSpc>
                <a:spcPct val="100000"/>
              </a:lnSpc>
              <a:defRPr/>
            </a:pPr>
            <a:r>
              <a:rPr lang="en-US" sz="1200" dirty="0">
                <a:solidFill>
                  <a:srgbClr val="19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85771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C3CD0A5-3B5D-2747-6136-99A448D9AF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Emergency Fund Tips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1742DE4-3A46-FC13-34B9-935BAD642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Strive to save and maintain 3-6 months of living expenses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Automate savings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Keep funds accessible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for </a:t>
            </a:r>
            <a:r>
              <a:rPr lang="en-US" altLang="en-US" sz="2500" i="1" dirty="0">
                <a:solidFill>
                  <a:srgbClr val="1B3867"/>
                </a:solidFill>
              </a:rPr>
              <a:t>EMERGENCIES ONLY!</a:t>
            </a:r>
            <a:endParaRPr lang="en-US" altLang="en-US" sz="25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 descr="Emergency/Not an emergency graphic.">
            <a:extLst>
              <a:ext uri="{FF2B5EF4-FFF2-40B4-BE49-F238E27FC236}">
                <a16:creationId xmlns:a16="http://schemas.microsoft.com/office/drawing/2014/main" id="{35D5C67C-3CE9-9FFE-3ABA-F67608EBFCC7}"/>
              </a:ext>
            </a:extLst>
          </p:cNvPr>
          <p:cNvGrpSpPr/>
          <p:nvPr/>
        </p:nvGrpSpPr>
        <p:grpSpPr>
          <a:xfrm>
            <a:off x="1963777" y="3704712"/>
            <a:ext cx="6954755" cy="2199676"/>
            <a:chOff x="1414728" y="3927938"/>
            <a:chExt cx="6954755" cy="2199676"/>
          </a:xfrm>
        </p:grpSpPr>
        <p:sp>
          <p:nvSpPr>
            <p:cNvPr id="3" name="Title 2">
              <a:extLst>
                <a:ext uri="{FF2B5EF4-FFF2-40B4-BE49-F238E27FC236}">
                  <a16:creationId xmlns:a16="http://schemas.microsoft.com/office/drawing/2014/main" id="{C3492408-C8C9-E403-A0D0-DD8135A7D17B}"/>
                </a:ext>
              </a:extLst>
            </p:cNvPr>
            <p:cNvSpPr txBox="1">
              <a:spLocks/>
            </p:cNvSpPr>
            <p:nvPr/>
          </p:nvSpPr>
          <p:spPr>
            <a:xfrm>
              <a:off x="1519692" y="3927938"/>
              <a:ext cx="3222429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>
                  <a:solidFill>
                    <a:srgbClr val="FF0000"/>
                  </a:solidFill>
                </a:rPr>
                <a:t>Emergency</a:t>
              </a:r>
            </a:p>
          </p:txBody>
        </p:sp>
        <p:sp>
          <p:nvSpPr>
            <p:cNvPr id="8" name="Title 2">
              <a:extLst>
                <a:ext uri="{FF2B5EF4-FFF2-40B4-BE49-F238E27FC236}">
                  <a16:creationId xmlns:a16="http://schemas.microsoft.com/office/drawing/2014/main" id="{E5333EDA-BA77-3213-AC37-C6AB131C61B5}"/>
                </a:ext>
              </a:extLst>
            </p:cNvPr>
            <p:cNvSpPr txBox="1">
              <a:spLocks/>
            </p:cNvSpPr>
            <p:nvPr/>
          </p:nvSpPr>
          <p:spPr>
            <a:xfrm>
              <a:off x="5243130" y="3935889"/>
              <a:ext cx="3126353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68576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b="1" i="0" kern="1200">
                  <a:solidFill>
                    <a:srgbClr val="004071"/>
                  </a:solidFill>
                  <a:latin typeface="Arial" pitchFamily="2" charset="0"/>
                  <a:ea typeface="+mj-ea"/>
                  <a:cs typeface="+mj-cs"/>
                </a:defRPr>
              </a:lvl1pPr>
            </a:lstStyle>
            <a:p>
              <a:pPr algn="ctr" defTabSz="914400">
                <a:defRPr/>
              </a:pPr>
              <a:r>
                <a:rPr lang="en-US" sz="2500" dirty="0"/>
                <a:t>Not an emergency</a:t>
              </a:r>
            </a:p>
          </p:txBody>
        </p:sp>
        <p:pic>
          <p:nvPicPr>
            <p:cNvPr id="9" name="Picture 8" descr="Graphic depicting examples of what might be considered an &quot;Emergency&quot; and &quot;Not an emergency&quot;.">
              <a:extLst>
                <a:ext uri="{FF2B5EF4-FFF2-40B4-BE49-F238E27FC236}">
                  <a16:creationId xmlns:a16="http://schemas.microsoft.com/office/drawing/2014/main" id="{76AE5CB4-39D7-293E-D471-DAF1392D5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4728" y="5049710"/>
              <a:ext cx="6493878" cy="1077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82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CF6906-BAA9-A5FE-AB50-00382FEF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Who Wants to Be a Millionaire?</a:t>
            </a:r>
          </a:p>
        </p:txBody>
      </p:sp>
      <p:grpSp>
        <p:nvGrpSpPr>
          <p:cNvPr id="5" name="Group 4" descr="Investment graph.">
            <a:extLst>
              <a:ext uri="{FF2B5EF4-FFF2-40B4-BE49-F238E27FC236}">
                <a16:creationId xmlns:a16="http://schemas.microsoft.com/office/drawing/2014/main" id="{90D64ECF-0DB2-A392-22ED-3BA07E1EC1B2}"/>
              </a:ext>
            </a:extLst>
          </p:cNvPr>
          <p:cNvGrpSpPr/>
          <p:nvPr/>
        </p:nvGrpSpPr>
        <p:grpSpPr>
          <a:xfrm>
            <a:off x="393405" y="1447194"/>
            <a:ext cx="7843715" cy="5314884"/>
            <a:chOff x="393405" y="1447194"/>
            <a:chExt cx="7843715" cy="53148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E568847-07B0-A0C1-A271-026FA1B655A2}"/>
                </a:ext>
              </a:extLst>
            </p:cNvPr>
            <p:cNvGrpSpPr/>
            <p:nvPr/>
          </p:nvGrpSpPr>
          <p:grpSpPr>
            <a:xfrm>
              <a:off x="2191250" y="1447194"/>
              <a:ext cx="6045870" cy="3934046"/>
              <a:chOff x="1988288" y="1757160"/>
              <a:chExt cx="6045870" cy="3934046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F3D70A9-EF6C-4939-5FB3-B00A45E011AA}"/>
                  </a:ext>
                </a:extLst>
              </p:cNvPr>
              <p:cNvSpPr/>
              <p:nvPr/>
            </p:nvSpPr>
            <p:spPr>
              <a:xfrm>
                <a:off x="1988288" y="5297801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E25BB87-2945-FB83-66A3-DD39C1D1E6BD}"/>
                  </a:ext>
                </a:extLst>
              </p:cNvPr>
              <p:cNvSpPr/>
              <p:nvPr/>
            </p:nvSpPr>
            <p:spPr>
              <a:xfrm>
                <a:off x="1988288" y="4904397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23784E1-F0B0-6101-8E3C-27E9A4282AE0}"/>
                  </a:ext>
                </a:extLst>
              </p:cNvPr>
              <p:cNvSpPr/>
              <p:nvPr/>
            </p:nvSpPr>
            <p:spPr>
              <a:xfrm>
                <a:off x="1988288" y="4510993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CB175D2-2B00-80F3-3CE2-D1EE0538262C}"/>
                  </a:ext>
                </a:extLst>
              </p:cNvPr>
              <p:cNvSpPr/>
              <p:nvPr/>
            </p:nvSpPr>
            <p:spPr>
              <a:xfrm>
                <a:off x="1988288" y="4117589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09D79074-5CD1-68CE-263E-CFD19965D575}"/>
                  </a:ext>
                </a:extLst>
              </p:cNvPr>
              <p:cNvSpPr/>
              <p:nvPr/>
            </p:nvSpPr>
            <p:spPr>
              <a:xfrm>
                <a:off x="1988288" y="3724184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A43D4C0-891D-3D0D-7481-A4A4126EE473}"/>
                  </a:ext>
                </a:extLst>
              </p:cNvPr>
              <p:cNvSpPr/>
              <p:nvPr/>
            </p:nvSpPr>
            <p:spPr>
              <a:xfrm>
                <a:off x="1988288" y="3330780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AD41F6B-74D2-1858-5382-8495BD2DC060}"/>
                  </a:ext>
                </a:extLst>
              </p:cNvPr>
              <p:cNvSpPr/>
              <p:nvPr/>
            </p:nvSpPr>
            <p:spPr>
              <a:xfrm>
                <a:off x="1988288" y="2937376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5C360D0-BB2F-67ED-92F4-75347F2DBBDA}"/>
                  </a:ext>
                </a:extLst>
              </p:cNvPr>
              <p:cNvSpPr/>
              <p:nvPr/>
            </p:nvSpPr>
            <p:spPr>
              <a:xfrm>
                <a:off x="1988288" y="2543972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FEF4070-3292-3011-6058-1833426E3356}"/>
                  </a:ext>
                </a:extLst>
              </p:cNvPr>
              <p:cNvSpPr/>
              <p:nvPr/>
            </p:nvSpPr>
            <p:spPr>
              <a:xfrm>
                <a:off x="1988288" y="2150564"/>
                <a:ext cx="6045870" cy="39340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6EC9B2C-C39E-7685-5697-A53262478748}"/>
                  </a:ext>
                </a:extLst>
              </p:cNvPr>
              <p:cNvSpPr/>
              <p:nvPr/>
            </p:nvSpPr>
            <p:spPr>
              <a:xfrm>
                <a:off x="1988288" y="1757160"/>
                <a:ext cx="6045870" cy="39340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DF958-DBDF-6AEE-9654-998F8B8B2B9A}"/>
                </a:ext>
              </a:extLst>
            </p:cNvPr>
            <p:cNvSpPr txBox="1"/>
            <p:nvPr/>
          </p:nvSpPr>
          <p:spPr>
            <a:xfrm>
              <a:off x="1493558" y="1467232"/>
              <a:ext cx="697692" cy="401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en-US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$ 1M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$ 800k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$ 600k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$ 400k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$ 200k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endParaRPr lang="en-US" sz="1200" b="1" dirty="0">
                <a:solidFill>
                  <a:srgbClr val="0040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en-US" sz="12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$ 0k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827F735-8CB0-E0B1-D963-7D44B31AFFD6}"/>
                </a:ext>
              </a:extLst>
            </p:cNvPr>
            <p:cNvSpPr/>
            <p:nvPr/>
          </p:nvSpPr>
          <p:spPr>
            <a:xfrm>
              <a:off x="2613453" y="4917808"/>
              <a:ext cx="1178560" cy="463432"/>
            </a:xfrm>
            <a:prstGeom prst="rect">
              <a:avLst/>
            </a:prstGeom>
            <a:solidFill>
              <a:srgbClr val="002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F1392E-FA83-4D42-FCAB-E3DA58B46F22}"/>
                </a:ext>
              </a:extLst>
            </p:cNvPr>
            <p:cNvSpPr txBox="1"/>
            <p:nvPr/>
          </p:nvSpPr>
          <p:spPr>
            <a:xfrm>
              <a:off x="2599362" y="4932986"/>
              <a:ext cx="1178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$102,600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6A0148-D1BA-2713-2B42-2DE4848B4AD5}"/>
                </a:ext>
              </a:extLst>
            </p:cNvPr>
            <p:cNvSpPr/>
            <p:nvPr/>
          </p:nvSpPr>
          <p:spPr>
            <a:xfrm>
              <a:off x="3977955" y="4735002"/>
              <a:ext cx="1178560" cy="646237"/>
            </a:xfrm>
            <a:prstGeom prst="rect">
              <a:avLst/>
            </a:prstGeom>
            <a:solidFill>
              <a:srgbClr val="002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96CB18-A87D-E155-0569-076776418689}"/>
                </a:ext>
              </a:extLst>
            </p:cNvPr>
            <p:cNvSpPr/>
            <p:nvPr/>
          </p:nvSpPr>
          <p:spPr>
            <a:xfrm>
              <a:off x="3977955" y="1447194"/>
              <a:ext cx="1178560" cy="3287238"/>
            </a:xfrm>
            <a:prstGeom prst="rect">
              <a:avLst/>
            </a:prstGeom>
            <a:solidFill>
              <a:srgbClr val="EEB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771301-67C4-3A83-1291-AAAC094DE053}"/>
                </a:ext>
              </a:extLst>
            </p:cNvPr>
            <p:cNvSpPr txBox="1"/>
            <p:nvPr/>
          </p:nvSpPr>
          <p:spPr>
            <a:xfrm>
              <a:off x="3993986" y="4788954"/>
              <a:ext cx="1146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$139,200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A7455D-5CE7-D89B-0215-3E6DB991D51C}"/>
                </a:ext>
              </a:extLst>
            </p:cNvPr>
            <p:cNvSpPr/>
            <p:nvPr/>
          </p:nvSpPr>
          <p:spPr>
            <a:xfrm>
              <a:off x="5349555" y="4382228"/>
              <a:ext cx="1178560" cy="999012"/>
            </a:xfrm>
            <a:prstGeom prst="rect">
              <a:avLst/>
            </a:prstGeom>
            <a:solidFill>
              <a:srgbClr val="002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646A52-6E73-B6D2-1FDE-AB4F8CDBF264}"/>
                </a:ext>
              </a:extLst>
            </p:cNvPr>
            <p:cNvSpPr/>
            <p:nvPr/>
          </p:nvSpPr>
          <p:spPr>
            <a:xfrm>
              <a:off x="5349555" y="1447195"/>
              <a:ext cx="1178560" cy="2949902"/>
            </a:xfrm>
            <a:prstGeom prst="rect">
              <a:avLst/>
            </a:prstGeom>
            <a:solidFill>
              <a:srgbClr val="EEB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973B75-37AA-67B9-B7BE-AA33B0DE17EA}"/>
                </a:ext>
              </a:extLst>
            </p:cNvPr>
            <p:cNvSpPr txBox="1"/>
            <p:nvPr/>
          </p:nvSpPr>
          <p:spPr>
            <a:xfrm>
              <a:off x="5349553" y="4397729"/>
              <a:ext cx="11785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$243,000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502C98-89EF-8D2D-E7A8-59C54F94C785}"/>
                </a:ext>
              </a:extLst>
            </p:cNvPr>
            <p:cNvSpPr/>
            <p:nvPr/>
          </p:nvSpPr>
          <p:spPr>
            <a:xfrm>
              <a:off x="6721155" y="3690257"/>
              <a:ext cx="1178560" cy="1690983"/>
            </a:xfrm>
            <a:prstGeom prst="rect">
              <a:avLst/>
            </a:prstGeom>
            <a:solidFill>
              <a:srgbClr val="002F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456C7A-4593-A841-44C0-F5858C0FEBA8}"/>
                </a:ext>
              </a:extLst>
            </p:cNvPr>
            <p:cNvSpPr/>
            <p:nvPr/>
          </p:nvSpPr>
          <p:spPr>
            <a:xfrm>
              <a:off x="6721155" y="1447194"/>
              <a:ext cx="1178560" cy="2254625"/>
            </a:xfrm>
            <a:prstGeom prst="rect">
              <a:avLst/>
            </a:prstGeom>
            <a:solidFill>
              <a:srgbClr val="EEB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861E87-3C23-CE70-FD72-46559C38E394}"/>
                </a:ext>
              </a:extLst>
            </p:cNvPr>
            <p:cNvSpPr txBox="1"/>
            <p:nvPr/>
          </p:nvSpPr>
          <p:spPr>
            <a:xfrm>
              <a:off x="6717960" y="3714329"/>
              <a:ext cx="1178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$408,000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1179B7D-0A53-FBDD-8A21-410E850B3E29}"/>
                </a:ext>
              </a:extLst>
            </p:cNvPr>
            <p:cNvSpPr txBox="1"/>
            <p:nvPr/>
          </p:nvSpPr>
          <p:spPr>
            <a:xfrm>
              <a:off x="2606356" y="5425639"/>
              <a:ext cx="1162498" cy="2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10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at age 20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B96DFF-1E4C-4B6D-BC88-45CE593D6F33}"/>
                </a:ext>
              </a:extLst>
            </p:cNvPr>
            <p:cNvSpPr txBox="1"/>
            <p:nvPr/>
          </p:nvSpPr>
          <p:spPr>
            <a:xfrm>
              <a:off x="3977955" y="5425639"/>
              <a:ext cx="1162499" cy="2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10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at age 25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B4A394-9ABB-1BFA-3185-46E41C3D11E7}"/>
                </a:ext>
              </a:extLst>
            </p:cNvPr>
            <p:cNvSpPr txBox="1"/>
            <p:nvPr/>
          </p:nvSpPr>
          <p:spPr>
            <a:xfrm>
              <a:off x="5349553" y="5435762"/>
              <a:ext cx="1178561" cy="2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10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at age 35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4753306-1890-9172-E01C-DBCDB2A44D14}"/>
                </a:ext>
              </a:extLst>
            </p:cNvPr>
            <p:cNvSpPr txBox="1"/>
            <p:nvPr/>
          </p:nvSpPr>
          <p:spPr>
            <a:xfrm>
              <a:off x="6721155" y="5435762"/>
              <a:ext cx="1171568" cy="2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10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at age 45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472C70F-E0AF-DECA-8780-27E09B29F9ED}"/>
                </a:ext>
              </a:extLst>
            </p:cNvPr>
            <p:cNvSpPr txBox="1"/>
            <p:nvPr/>
          </p:nvSpPr>
          <p:spPr>
            <a:xfrm>
              <a:off x="2626311" y="5731027"/>
              <a:ext cx="1128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$190/month</a:t>
              </a:r>
            </a:p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45 years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221687-513D-7828-CBC1-2E27F271619C}"/>
                </a:ext>
              </a:extLst>
            </p:cNvPr>
            <p:cNvSpPr txBox="1"/>
            <p:nvPr/>
          </p:nvSpPr>
          <p:spPr>
            <a:xfrm>
              <a:off x="5399991" y="5731027"/>
              <a:ext cx="1128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$675/month</a:t>
              </a:r>
            </a:p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30 years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D14FFE-F7C8-6E51-BC59-5BFEB8DCBD20}"/>
                </a:ext>
              </a:extLst>
            </p:cNvPr>
            <p:cNvSpPr txBox="1"/>
            <p:nvPr/>
          </p:nvSpPr>
          <p:spPr>
            <a:xfrm>
              <a:off x="6678494" y="5731027"/>
              <a:ext cx="12779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$1,700/month</a:t>
              </a:r>
            </a:p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20 years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F727AD-E012-A88D-580B-6DFCBE04FED8}"/>
                </a:ext>
              </a:extLst>
            </p:cNvPr>
            <p:cNvSpPr txBox="1"/>
            <p:nvPr/>
          </p:nvSpPr>
          <p:spPr>
            <a:xfrm>
              <a:off x="393405" y="5821124"/>
              <a:ext cx="195104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b="1" u="sng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investment: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6AC61C3-34B0-18B1-4491-349C85F736A9}"/>
                </a:ext>
              </a:extLst>
            </p:cNvPr>
            <p:cNvSpPr txBox="1"/>
            <p:nvPr/>
          </p:nvSpPr>
          <p:spPr>
            <a:xfrm>
              <a:off x="499142" y="6423521"/>
              <a:ext cx="17395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8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Assumes 8% return compounded </a:t>
              </a:r>
              <a:br>
                <a:rPr lang="en-US" sz="8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8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annually to age 65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991A6B7-75CF-FAE3-80B7-EF9762764205}"/>
                </a:ext>
              </a:extLst>
            </p:cNvPr>
            <p:cNvSpPr txBox="1"/>
            <p:nvPr/>
          </p:nvSpPr>
          <p:spPr>
            <a:xfrm>
              <a:off x="3986407" y="5731027"/>
              <a:ext cx="11785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$290/month </a:t>
              </a:r>
            </a:p>
            <a:p>
              <a:pPr algn="ctr"/>
              <a:r>
                <a:rPr lang="en-US" sz="14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40 years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8E318F-6A56-384E-3C85-4289921106FE}"/>
                </a:ext>
              </a:extLst>
            </p:cNvPr>
            <p:cNvSpPr/>
            <p:nvPr/>
          </p:nvSpPr>
          <p:spPr>
            <a:xfrm>
              <a:off x="2606355" y="1447194"/>
              <a:ext cx="1178560" cy="3470614"/>
            </a:xfrm>
            <a:prstGeom prst="rect">
              <a:avLst/>
            </a:prstGeom>
            <a:solidFill>
              <a:srgbClr val="EEB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5B6A9AF-1C96-75F5-A849-58E1B33FE7CB}"/>
                </a:ext>
              </a:extLst>
            </p:cNvPr>
            <p:cNvSpPr txBox="1"/>
            <p:nvPr/>
          </p:nvSpPr>
          <p:spPr>
            <a:xfrm>
              <a:off x="2434975" y="6254247"/>
              <a:ext cx="151150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Cumulative compound </a:t>
              </a:r>
              <a:b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interest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$899,563 </a:t>
              </a:r>
            </a:p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Total: 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$1,002,163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3E50BA7-F921-096E-C45F-2407F0048837}"/>
                </a:ext>
              </a:extLst>
            </p:cNvPr>
            <p:cNvSpPr txBox="1"/>
            <p:nvPr/>
          </p:nvSpPr>
          <p:spPr>
            <a:xfrm>
              <a:off x="3819919" y="6254246"/>
              <a:ext cx="151150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Cumulative compound </a:t>
              </a:r>
              <a:b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interest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$873,192</a:t>
              </a:r>
            </a:p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Total: 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$1,012,392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60A664-D023-188F-F2FC-1298857F1313}"/>
                </a:ext>
              </a:extLst>
            </p:cNvPr>
            <p:cNvSpPr txBox="1"/>
            <p:nvPr/>
          </p:nvSpPr>
          <p:spPr>
            <a:xfrm>
              <a:off x="5195692" y="6254245"/>
              <a:ext cx="151150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Cumulative compound </a:t>
              </a:r>
              <a:b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interest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$762,993</a:t>
              </a:r>
            </a:p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Total: 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$1,005,993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D293C4B-B376-E4B3-50E4-56D878CDA702}"/>
                </a:ext>
              </a:extLst>
            </p:cNvPr>
            <p:cNvSpPr txBox="1"/>
            <p:nvPr/>
          </p:nvSpPr>
          <p:spPr>
            <a:xfrm>
              <a:off x="6561699" y="6254244"/>
              <a:ext cx="1511503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Cumulative compound </a:t>
              </a:r>
              <a:b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interest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$593,335</a:t>
              </a:r>
            </a:p>
            <a:p>
              <a:pPr algn="ctr"/>
              <a:r>
                <a:rPr lang="en-US" sz="900" b="1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Total: </a:t>
              </a:r>
              <a:r>
                <a:rPr lang="en-US" sz="900" dirty="0">
                  <a:solidFill>
                    <a:srgbClr val="0040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$1,001,335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7668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9D76ED-2607-319E-7A16-1065ABEE85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83672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Saving for Retirement – Thrift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Savings Plan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B06CA30-111C-F1BD-1D9D-D79A50798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Defined contribution plan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to all military members and federal employees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Like a civilian 401(k)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Professionally managed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Minimal administrative fees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deduction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Automatic and matching contributions (BRS)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and Roth options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Many investment funds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Handout icon.">
            <a:extLst>
              <a:ext uri="{FF2B5EF4-FFF2-40B4-BE49-F238E27FC236}">
                <a16:creationId xmlns:a16="http://schemas.microsoft.com/office/drawing/2014/main" id="{8418955B-E739-BE16-4691-62ED5D9A6E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D8527-D956-CE72-1758-7EFB6FDFC18B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Thrift Savings Plan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598482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B06EDCE-1B1F-316C-B3E3-B2BE22B467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410977"/>
            <a:ext cx="6779174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Blended Retirement System: </a:t>
            </a:r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Automatic and Matching Contributions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C4C65-5BAF-DDF2-1CB1-3DD693BEDEBB}"/>
              </a:ext>
            </a:extLst>
          </p:cNvPr>
          <p:cNvSpPr/>
          <p:nvPr/>
        </p:nvSpPr>
        <p:spPr>
          <a:xfrm>
            <a:off x="399104" y="1455266"/>
            <a:ext cx="8433442" cy="417845"/>
          </a:xfrm>
          <a:prstGeom prst="rect">
            <a:avLst/>
          </a:prstGeom>
          <a:solidFill>
            <a:srgbClr val="1B38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Defined Contribution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Thrift Savings Plan (TSP)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AF269F7-91D2-8188-2C34-4F30AF30F3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057143"/>
              </p:ext>
            </p:extLst>
          </p:nvPr>
        </p:nvGraphicFramePr>
        <p:xfrm>
          <a:off x="399104" y="1970731"/>
          <a:ext cx="8433443" cy="3656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422">
                  <a:extLst>
                    <a:ext uri="{9D8B030D-6E8A-4147-A177-3AD203B41FA5}">
                      <a16:colId xmlns:a16="http://schemas.microsoft.com/office/drawing/2014/main" val="3382725206"/>
                    </a:ext>
                  </a:extLst>
                </a:gridCol>
                <a:gridCol w="2071561">
                  <a:extLst>
                    <a:ext uri="{9D8B030D-6E8A-4147-A177-3AD203B41FA5}">
                      <a16:colId xmlns:a16="http://schemas.microsoft.com/office/drawing/2014/main" val="2917445761"/>
                    </a:ext>
                  </a:extLst>
                </a:gridCol>
                <a:gridCol w="2176757">
                  <a:extLst>
                    <a:ext uri="{9D8B030D-6E8A-4147-A177-3AD203B41FA5}">
                      <a16:colId xmlns:a16="http://schemas.microsoft.com/office/drawing/2014/main" val="1990626117"/>
                    </a:ext>
                  </a:extLst>
                </a:gridCol>
                <a:gridCol w="2435703">
                  <a:extLst>
                    <a:ext uri="{9D8B030D-6E8A-4147-A177-3AD203B41FA5}">
                      <a16:colId xmlns:a16="http://schemas.microsoft.com/office/drawing/2014/main" val="2269071547"/>
                    </a:ext>
                  </a:extLst>
                </a:gridCol>
              </a:tblGrid>
              <a:tr h="973263"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 Contribute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(Roth and/or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Traditional)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 Guard Automatic Contribution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(Traditional)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Coast Guard  Matching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 </a:t>
                      </a: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(Traditional)</a:t>
                      </a: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US" sz="19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</a:t>
                      </a:r>
                    </a:p>
                  </a:txBody>
                  <a:tcPr marL="85396" marR="85396" marT="42698" marB="42698" anchor="ctr">
                    <a:solidFill>
                      <a:srgbClr val="2B60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26597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95541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992403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056994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289300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6281"/>
                  </a:ext>
                </a:extLst>
              </a:tr>
              <a:tr h="333555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85396" marR="85396" marT="42698" marB="42698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308750"/>
                  </a:ext>
                </a:extLst>
              </a:tr>
              <a:tr h="584421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Than 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rgbClr val="0040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 Contribution + 5%</a:t>
                      </a:r>
                    </a:p>
                  </a:txBody>
                  <a:tcPr marL="85396" marR="85396" marT="42698" marB="42698" anchor="ctr">
                    <a:solidFill>
                      <a:srgbClr val="D0D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6031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978B45-14E5-6F35-B0BC-D3318EA0AE3F}"/>
              </a:ext>
            </a:extLst>
          </p:cNvPr>
          <p:cNvSpPr txBox="1"/>
          <p:nvPr/>
        </p:nvSpPr>
        <p:spPr>
          <a:xfrm>
            <a:off x="382775" y="5724758"/>
            <a:ext cx="7788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members who joined on or after January 1, 2018: </a:t>
            </a:r>
            <a:br>
              <a:rPr lang="en-US" sz="1400" b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•  </a:t>
            </a:r>
            <a:r>
              <a:rPr lang="en-US" sz="14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1% Coast Guard Automatic Contribution begins 60 days after entering service. </a:t>
            </a:r>
            <a:br>
              <a:rPr lang="en-US" sz="14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•  </a:t>
            </a:r>
            <a:r>
              <a:rPr lang="en-US" sz="14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 Coast Guard Matching Contributions begin after completing 2 years of service. </a:t>
            </a:r>
            <a:br>
              <a:rPr lang="en-US" sz="14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•  </a:t>
            </a:r>
            <a:r>
              <a:rPr lang="en-US" sz="14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automatic and matching contributions are vested after serving two years.</a:t>
            </a:r>
          </a:p>
        </p:txBody>
      </p:sp>
    </p:spTree>
    <p:extLst>
      <p:ext uri="{BB962C8B-B14F-4D97-AF65-F5344CB8AC3E}">
        <p14:creationId xmlns:p14="http://schemas.microsoft.com/office/powerpoint/2010/main" val="898670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5FB613-CB19-7C86-C2F8-81E599EE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TSP Contributions</a:t>
            </a:r>
          </a:p>
        </p:txBody>
      </p:sp>
      <p:grpSp>
        <p:nvGrpSpPr>
          <p:cNvPr id="5" name="Group 4" descr="Traditional vs. Roth graphic.">
            <a:extLst>
              <a:ext uri="{FF2B5EF4-FFF2-40B4-BE49-F238E27FC236}">
                <a16:creationId xmlns:a16="http://schemas.microsoft.com/office/drawing/2014/main" id="{9575A7A6-A1AC-93E9-7DF1-E0D12712AD68}"/>
              </a:ext>
            </a:extLst>
          </p:cNvPr>
          <p:cNvGrpSpPr/>
          <p:nvPr/>
        </p:nvGrpSpPr>
        <p:grpSpPr>
          <a:xfrm>
            <a:off x="1600751" y="3638321"/>
            <a:ext cx="6331199" cy="3111624"/>
            <a:chOff x="1496281" y="2380176"/>
            <a:chExt cx="6331199" cy="3111624"/>
          </a:xfrm>
        </p:grpSpPr>
        <p:sp>
          <p:nvSpPr>
            <p:cNvPr id="6" name="Pie 5">
              <a:extLst>
                <a:ext uri="{FF2B5EF4-FFF2-40B4-BE49-F238E27FC236}">
                  <a16:creationId xmlns:a16="http://schemas.microsoft.com/office/drawing/2014/main" id="{898510A7-332F-AD0A-D130-E5528DB70B4A}"/>
                </a:ext>
              </a:extLst>
            </p:cNvPr>
            <p:cNvSpPr/>
            <p:nvPr/>
          </p:nvSpPr>
          <p:spPr>
            <a:xfrm>
              <a:off x="1662064" y="2392718"/>
              <a:ext cx="2869865" cy="2924205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Pie 6">
              <a:extLst>
                <a:ext uri="{FF2B5EF4-FFF2-40B4-BE49-F238E27FC236}">
                  <a16:creationId xmlns:a16="http://schemas.microsoft.com/office/drawing/2014/main" id="{2CBB5B4B-D43D-062B-F95E-A9BC0794403F}"/>
                </a:ext>
              </a:extLst>
            </p:cNvPr>
            <p:cNvSpPr/>
            <p:nvPr/>
          </p:nvSpPr>
          <p:spPr>
            <a:xfrm rot="10800000">
              <a:off x="1662065" y="2386447"/>
              <a:ext cx="2869864" cy="2936052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3B3913C-4440-FE01-128A-3936A978D041}"/>
                </a:ext>
              </a:extLst>
            </p:cNvPr>
            <p:cNvSpPr/>
            <p:nvPr/>
          </p:nvSpPr>
          <p:spPr>
            <a:xfrm>
              <a:off x="2050691" y="2815865"/>
              <a:ext cx="2092609" cy="2077216"/>
            </a:xfrm>
            <a:prstGeom prst="ellipse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7141CF9-6EE6-60AE-9DEA-E73BDF966CB5}"/>
                </a:ext>
              </a:extLst>
            </p:cNvPr>
            <p:cNvSpPr/>
            <p:nvPr/>
          </p:nvSpPr>
          <p:spPr>
            <a:xfrm>
              <a:off x="1987536" y="2593719"/>
              <a:ext cx="2218918" cy="21725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Taxes deferred</a:t>
              </a:r>
            </a:p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1D1EB6-9F32-42AC-E135-73FD779B03E7}"/>
                </a:ext>
              </a:extLst>
            </p:cNvPr>
            <p:cNvSpPr/>
            <p:nvPr/>
          </p:nvSpPr>
          <p:spPr>
            <a:xfrm>
              <a:off x="1496281" y="2971912"/>
              <a:ext cx="3176414" cy="25198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>
                  <a:gd name="adj" fmla="val 36381"/>
                </a:avLst>
              </a:prstTxWarp>
              <a:noAutofit/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Taxable when withdrawn</a:t>
              </a:r>
            </a:p>
            <a:p>
              <a:pPr algn="ctr"/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A3B18E-3CE3-C907-3AD7-E4CE1DEE9043}"/>
                </a:ext>
              </a:extLst>
            </p:cNvPr>
            <p:cNvSpPr txBox="1"/>
            <p:nvPr/>
          </p:nvSpPr>
          <p:spPr>
            <a:xfrm>
              <a:off x="2163451" y="3581720"/>
              <a:ext cx="18470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 Hebrew" charset="-79"/>
                  <a:cs typeface="Arial" panose="020B0604020202020204" pitchFamily="34" charset="0"/>
                </a:rPr>
                <a:t>Traditional</a:t>
              </a:r>
            </a:p>
          </p:txBody>
        </p:sp>
        <p:sp>
          <p:nvSpPr>
            <p:cNvPr id="12" name="Pie 11">
              <a:extLst>
                <a:ext uri="{FF2B5EF4-FFF2-40B4-BE49-F238E27FC236}">
                  <a16:creationId xmlns:a16="http://schemas.microsoft.com/office/drawing/2014/main" id="{7973449E-1A67-4068-EBD3-E0F7BC027AA5}"/>
                </a:ext>
              </a:extLst>
            </p:cNvPr>
            <p:cNvSpPr/>
            <p:nvPr/>
          </p:nvSpPr>
          <p:spPr>
            <a:xfrm>
              <a:off x="4763981" y="2386447"/>
              <a:ext cx="2869865" cy="2924205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2B6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A0738E82-8532-9B69-C5A0-F16927D4D37B}"/>
                </a:ext>
              </a:extLst>
            </p:cNvPr>
            <p:cNvSpPr/>
            <p:nvPr/>
          </p:nvSpPr>
          <p:spPr>
            <a:xfrm rot="10800000">
              <a:off x="4763982" y="2380176"/>
              <a:ext cx="2869864" cy="2936052"/>
            </a:xfrm>
            <a:prstGeom prst="pie">
              <a:avLst>
                <a:gd name="adj1" fmla="val 0"/>
                <a:gd name="adj2" fmla="val 10804638"/>
              </a:avLst>
            </a:prstGeom>
            <a:solidFill>
              <a:srgbClr val="EDB2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FC41BEA-D67C-D272-0530-B86AA3B5781B}"/>
                </a:ext>
              </a:extLst>
            </p:cNvPr>
            <p:cNvSpPr/>
            <p:nvPr/>
          </p:nvSpPr>
          <p:spPr>
            <a:xfrm>
              <a:off x="5152608" y="2809594"/>
              <a:ext cx="2092609" cy="2077216"/>
            </a:xfrm>
            <a:prstGeom prst="ellipse">
              <a:avLst/>
            </a:prstGeom>
            <a:solidFill>
              <a:srgbClr val="033A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6730E27-D615-1FC5-832F-5AF37205137D}"/>
                </a:ext>
              </a:extLst>
            </p:cNvPr>
            <p:cNvSpPr/>
            <p:nvPr/>
          </p:nvSpPr>
          <p:spPr>
            <a:xfrm>
              <a:off x="4992256" y="2606781"/>
              <a:ext cx="2367746" cy="2172581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>
                  <a:gd name="adj" fmla="val 10781013"/>
                </a:avLst>
              </a:prstTxWarp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Taxes paid up front</a:t>
              </a:r>
            </a:p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D6DF33-078B-AC9F-01EE-10543F911582}"/>
                </a:ext>
              </a:extLst>
            </p:cNvPr>
            <p:cNvSpPr/>
            <p:nvPr/>
          </p:nvSpPr>
          <p:spPr>
            <a:xfrm>
              <a:off x="4559011" y="3024160"/>
              <a:ext cx="3268469" cy="242252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Down">
                <a:avLst>
                  <a:gd name="adj" fmla="val 36381"/>
                </a:avLst>
              </a:prstTxWarp>
              <a:noAutofit/>
            </a:bodyPr>
            <a:lstStyle/>
            <a:p>
              <a:pPr algn="ctr"/>
              <a:r>
                <a:rPr lang="en-US" sz="2000" b="1" dirty="0">
                  <a:latin typeface="Arial" charset="0"/>
                  <a:ea typeface="Arial" charset="0"/>
                  <a:cs typeface="Arial" charset="0"/>
                </a:rPr>
                <a:t>Tax-free earnings when withdrawn</a:t>
              </a:r>
            </a:p>
            <a:p>
              <a:pPr algn="ctr"/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3BC49D-3B74-2F60-F33C-E2B3572A7457}"/>
                </a:ext>
              </a:extLst>
            </p:cNvPr>
            <p:cNvSpPr txBox="1"/>
            <p:nvPr/>
          </p:nvSpPr>
          <p:spPr>
            <a:xfrm>
              <a:off x="5265368" y="3575449"/>
              <a:ext cx="1847023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>
                  <a:solidFill>
                    <a:schemeClr val="bg1"/>
                  </a:solidFill>
                  <a:latin typeface="Arial" panose="020B0604020202020204" pitchFamily="34" charset="0"/>
                  <a:ea typeface="Arial Hebrew" charset="-79"/>
                  <a:cs typeface="Arial" panose="020B0604020202020204" pitchFamily="34" charset="0"/>
                </a:rPr>
                <a:t>Roth</a:t>
              </a:r>
            </a:p>
          </p:txBody>
        </p:sp>
      </p:grp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0BF1945B-3338-DFD6-4061-DEFCC23FD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limits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Elective Deferral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Combat Zone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Catch-up (50+ years)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vs. Roth Contributions</a:t>
            </a:r>
          </a:p>
        </p:txBody>
      </p:sp>
    </p:spTree>
    <p:extLst>
      <p:ext uri="{BB962C8B-B14F-4D97-AF65-F5344CB8AC3E}">
        <p14:creationId xmlns:p14="http://schemas.microsoft.com/office/powerpoint/2010/main" val="53522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801D51-0FD5-E7BF-B189-2E99A970B1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TSP Experience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C6205EB-CD44-9D13-B5A0-7098515B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756756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tools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assistant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Live agent chat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Streamlined processes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Electronic signature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Rollover assistance</a:t>
            </a:r>
            <a:endParaRPr lang="en-US" altLang="en-US" sz="2000" i="1" dirty="0">
              <a:solidFill>
                <a:srgbClr val="1B3867"/>
              </a:solidFill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Electronic payment options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participant mailbox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Mutual fund </a:t>
            </a:r>
            <a:r>
              <a:rPr lang="en-US" altLang="en-US" sz="2500" dirty="0">
                <a:solidFill>
                  <a:srgbClr val="1B3867"/>
                </a:solidFill>
              </a:rPr>
              <a:t>w</a:t>
            </a:r>
            <a:r>
              <a:rPr lang="en-US" altLang="en-US" sz="250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indow</a:t>
            </a:r>
            <a:endParaRPr lang="en-US" altLang="en-US" sz="250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Greater investment flexibility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Eligibility requirements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Additional fees</a:t>
            </a:r>
            <a:endParaRPr lang="en-US" altLang="en-US" sz="2000" b="0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hrift Savings Plan logo.">
            <a:extLst>
              <a:ext uri="{FF2B5EF4-FFF2-40B4-BE49-F238E27FC236}">
                <a16:creationId xmlns:a16="http://schemas.microsoft.com/office/drawing/2014/main" id="{1754DF2B-75C3-4337-189A-C0340CDB8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048" y="2371240"/>
            <a:ext cx="2128824" cy="211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21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E29098F-3844-747B-982D-419BF3D16DC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Managing Your TSP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75F4B18-D5D3-F003-5D47-26E59150A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769589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1: Go to </a:t>
            </a:r>
            <a:r>
              <a:rPr lang="en-US" altLang="en-US" sz="25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https://hcm.direct-access.uscg.mil</a:t>
            </a:r>
            <a:endParaRPr lang="en-US" altLang="en-US" sz="2500" i="1" dirty="0">
              <a:solidFill>
                <a:srgbClr val="1B38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your elections to include how much money you want to contribute and from which pay source (base, special, etc.)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Roth vs. Traditional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updated address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2: Visit </a:t>
            </a: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https://www.tsp.gov</a:t>
            </a: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the </a:t>
            </a:r>
            <a:b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TSP mobile app 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Misplaced account number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and update beneficiaries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Updated contact information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dirty="0">
                <a:solidFill>
                  <a:srgbClr val="1B3867"/>
                </a:solidFill>
              </a:rPr>
              <a:t>Review investment choices and future investment elections</a:t>
            </a:r>
          </a:p>
        </p:txBody>
      </p:sp>
    </p:spTree>
    <p:extLst>
      <p:ext uri="{BB962C8B-B14F-4D97-AF65-F5344CB8AC3E}">
        <p14:creationId xmlns:p14="http://schemas.microsoft.com/office/powerpoint/2010/main" val="1329425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Summary and Resources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75534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89D8563-9E36-D3FD-052A-9CD4D3728B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F7D4EDF-868C-E38B-093D-A107E8ED9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dirty="0">
                <a:solidFill>
                  <a:srgbClr val="1B3867"/>
                </a:solidFill>
              </a:rPr>
              <a:t>Congratulations on reaching this important milestone!</a:t>
            </a:r>
          </a:p>
          <a:p>
            <a:pPr marL="0" indent="0">
              <a:lnSpc>
                <a:spcPct val="100000"/>
              </a:lnSpc>
              <a:spcBef>
                <a:spcPts val="700"/>
              </a:spcBef>
              <a:buNone/>
              <a:tabLst>
                <a:tab pos="241300" algn="l"/>
              </a:tabLst>
            </a:pPr>
            <a:r>
              <a:rPr lang="en-US" b="0" dirty="0">
                <a:solidFill>
                  <a:srgbClr val="1B3867"/>
                </a:solidFill>
                <a:latin typeface="Arial"/>
                <a:cs typeface="Arial"/>
              </a:rPr>
              <a:t>Let’s recap what you’ve learned to help you organize your finances and make the most of your recent promotion/advancement.</a:t>
            </a:r>
            <a:endParaRPr lang="en-US" b="0" dirty="0">
              <a:solidFill>
                <a:srgbClr val="1B3867"/>
              </a:solidFill>
              <a:cs typeface="Arial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Basic Finance</a:t>
            </a:r>
            <a:endParaRPr lang="en-US" sz="2000" dirty="0">
              <a:solidFill>
                <a:srgbClr val="1B3867"/>
              </a:solidFill>
              <a:cs typeface="Arial" pitchFamily="2" charset="0"/>
            </a:endParaRP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</a:rPr>
              <a:t>Compensation, Benefits, and Entitlements</a:t>
            </a:r>
          </a:p>
          <a:p>
            <a:pPr marL="694690" lvl="1" indent="-2286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2000" dirty="0">
                <a:solidFill>
                  <a:srgbClr val="1B3867"/>
                </a:solidFill>
                <a:cs typeface="Arial" pitchFamily="2" charset="0"/>
              </a:rPr>
              <a:t>Saving and Investing</a:t>
            </a:r>
          </a:p>
        </p:txBody>
      </p:sp>
    </p:spTree>
    <p:extLst>
      <p:ext uri="{BB962C8B-B14F-4D97-AF65-F5344CB8AC3E}">
        <p14:creationId xmlns:p14="http://schemas.microsoft.com/office/powerpoint/2010/main" val="865005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048FBF3-96E3-DE36-FEB3-AD31C6B68E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2F0C0FAF-12A1-3BF2-F8B5-EA21963B4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6" y="1696525"/>
            <a:ext cx="6407299" cy="4016375"/>
          </a:xfrm>
        </p:spPr>
        <p:txBody>
          <a:bodyPr/>
          <a:lstStyle/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Handouts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Education and Support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Financial Specialists (CFSs)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Financial Managers (PFMs)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Health, Safety and Work-Life (HSWL) Regional Practice</a:t>
            </a:r>
          </a:p>
          <a:p>
            <a:pPr marL="694944" lvl="1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 SUPRT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Mutual Assistance (CGMA)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Literacy Mobile Apps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 Guard Work-Life mobile app</a:t>
            </a:r>
          </a:p>
          <a:p>
            <a:pPr marL="694944" lvl="1" indent="-228600" eaLnBrk="0" fontAlgn="t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 FINRED </a:t>
            </a:r>
            <a:r>
              <a:rPr lang="en-US" altLang="en-US" sz="2000" b="0" dirty="0" err="1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Sen$e</a:t>
            </a:r>
            <a:r>
              <a:rPr lang="en-US" altLang="en-US" sz="2000" b="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mobile app</a:t>
            </a:r>
          </a:p>
        </p:txBody>
      </p:sp>
    </p:spTree>
    <p:extLst>
      <p:ext uri="{BB962C8B-B14F-4D97-AF65-F5344CB8AC3E}">
        <p14:creationId xmlns:p14="http://schemas.microsoft.com/office/powerpoint/2010/main" val="256186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5F9F2DA-9E40-7C43-8611-BD17637F9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8" name="Picture 7" descr="Handout icon.">
            <a:extLst>
              <a:ext uri="{FF2B5EF4-FFF2-40B4-BE49-F238E27FC236}">
                <a16:creationId xmlns:a16="http://schemas.microsoft.com/office/drawing/2014/main" id="{0C5838C5-3D0D-A246-AE96-2AE7EEE8F9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9CDFF5-82C0-0E45-B0C5-3101744C3EBD}"/>
              </a:ext>
            </a:extLst>
          </p:cNvPr>
          <p:cNvSpPr txBox="1">
            <a:spLocks/>
          </p:cNvSpPr>
          <p:nvPr/>
        </p:nvSpPr>
        <p:spPr>
          <a:xfrm>
            <a:off x="2175343" y="1666260"/>
            <a:ext cx="6868449" cy="41087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Basic Finance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Compensation, Benefits, and Entitlements</a:t>
            </a:r>
          </a:p>
          <a:p>
            <a:pPr marL="237744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Saving and Investing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tabLst>
                <a:tab pos="241300" algn="l"/>
              </a:tabLst>
            </a:pPr>
            <a:endParaRPr lang="en-US" sz="2500" spc="-5" dirty="0">
              <a:solidFill>
                <a:srgbClr val="00407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AB5F8-21FB-2ED8-1007-6D444908B3B1}"/>
              </a:ext>
            </a:extLst>
          </p:cNvPr>
          <p:cNvSpPr txBox="1"/>
          <p:nvPr/>
        </p:nvSpPr>
        <p:spPr>
          <a:xfrm>
            <a:off x="2194950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2915940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92FE4340-C5D3-D94E-87B1-3214E7CFB4FD}"/>
              </a:ext>
            </a:extLst>
          </p:cNvPr>
          <p:cNvSpPr txBox="1">
            <a:spLocks noGrp="1" noChangeArrowheads="1"/>
          </p:cNvSpPr>
          <p:nvPr>
            <p:ph type="title" idx="4294967295"/>
          </p:nvPr>
        </p:nvSpPr>
        <p:spPr>
          <a:xfrm>
            <a:off x="1598212" y="3158970"/>
            <a:ext cx="7545788" cy="17526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-5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  <a:p>
            <a:pPr marL="0" marR="0" lvl="0" indent="0" algn="ctr" defTabSz="457200" rtl="0" eaLnBrk="1" fontAlgn="auto" latinLnBrk="0" hangingPunct="1">
              <a:lnSpc>
                <a:spcPts val="39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000" b="1" i="0" u="none" strike="noStrike" kern="1200" cap="none" spc="-5" normalizeH="0" baseline="0" noProof="0" dirty="0">
              <a:ln>
                <a:noFill/>
              </a:ln>
              <a:solidFill>
                <a:srgbClr val="0040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9EF36E-9F77-B142-A259-C62B85505A96}"/>
              </a:ext>
            </a:extLst>
          </p:cNvPr>
          <p:cNvSpPr txBox="1"/>
          <p:nvPr/>
        </p:nvSpPr>
        <p:spPr>
          <a:xfrm>
            <a:off x="1720093" y="6446138"/>
            <a:ext cx="3792772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The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appearance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of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U.S. Department of Homeland Security (DHS)</a:t>
            </a:r>
          </a:p>
          <a:p>
            <a:pPr marL="12700">
              <a:spcBef>
                <a:spcPts val="100"/>
              </a:spcBef>
            </a:pP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visual information does </a:t>
            </a:r>
            <a:r>
              <a:rPr lang="en-US" sz="900" dirty="0">
                <a:solidFill>
                  <a:srgbClr val="1B3867"/>
                </a:solidFill>
                <a:latin typeface="Arial"/>
                <a:cs typeface="Arial"/>
              </a:rPr>
              <a:t>not imply or </a:t>
            </a:r>
            <a:r>
              <a:rPr lang="en-US" sz="900" spc="-5" dirty="0">
                <a:solidFill>
                  <a:srgbClr val="1B3867"/>
                </a:solidFill>
                <a:latin typeface="Arial"/>
                <a:cs typeface="Arial"/>
              </a:rPr>
              <a:t>constitute DHS endorsement.</a:t>
            </a:r>
            <a:endParaRPr lang="en-US" sz="900" dirty="0">
              <a:solidFill>
                <a:srgbClr val="1B386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08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B4C5BF-F3BF-1E47-DC44-49A04C224C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Basic Finance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5" name="Picture 4" descr="Paper with hand icon indicating additional resource.">
            <a:extLst>
              <a:ext uri="{FF2B5EF4-FFF2-40B4-BE49-F238E27FC236}">
                <a16:creationId xmlns:a16="http://schemas.microsoft.com/office/drawing/2014/main" id="{E3B40BE1-7C60-8161-EA41-D100684913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A2EE8-A6E0-2775-9D34-3BE125BB00E0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494030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Goal Setting</a:t>
            </a:r>
          </a:p>
        </p:txBody>
      </p:sp>
      <p:grpSp>
        <p:nvGrpSpPr>
          <p:cNvPr id="27" name="Group 26" descr="S.M.A.R.T. graphic.">
            <a:extLst>
              <a:ext uri="{FF2B5EF4-FFF2-40B4-BE49-F238E27FC236}">
                <a16:creationId xmlns:a16="http://schemas.microsoft.com/office/drawing/2014/main" id="{71E39B61-B865-D24D-0DD1-29E27C4AA941}"/>
              </a:ext>
            </a:extLst>
          </p:cNvPr>
          <p:cNvGrpSpPr/>
          <p:nvPr/>
        </p:nvGrpSpPr>
        <p:grpSpPr>
          <a:xfrm>
            <a:off x="107772" y="2097859"/>
            <a:ext cx="8928456" cy="3431706"/>
            <a:chOff x="107772" y="2097859"/>
            <a:chExt cx="8928456" cy="3431706"/>
          </a:xfrm>
        </p:grpSpPr>
        <p:grpSp>
          <p:nvGrpSpPr>
            <p:cNvPr id="4" name="Group 3" descr="SMART (specific, measurable, achievable, relevant, time-bound) graphic.">
              <a:extLst>
                <a:ext uri="{FF2B5EF4-FFF2-40B4-BE49-F238E27FC236}">
                  <a16:creationId xmlns:a16="http://schemas.microsoft.com/office/drawing/2014/main" id="{F5D22D71-C10C-8300-5E28-12F72407EAC3}"/>
                </a:ext>
              </a:extLst>
            </p:cNvPr>
            <p:cNvGrpSpPr/>
            <p:nvPr/>
          </p:nvGrpSpPr>
          <p:grpSpPr>
            <a:xfrm>
              <a:off x="107772" y="2124121"/>
              <a:ext cx="8928456" cy="3405444"/>
              <a:chOff x="110103" y="1884013"/>
              <a:chExt cx="8928456" cy="340544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AABFF75-4E29-5E06-792C-422791171AF2}"/>
                  </a:ext>
                </a:extLst>
              </p:cNvPr>
              <p:cNvSpPr/>
              <p:nvPr/>
            </p:nvSpPr>
            <p:spPr>
              <a:xfrm>
                <a:off x="110103" y="2468461"/>
                <a:ext cx="1795534" cy="2743045"/>
              </a:xfrm>
              <a:prstGeom prst="rect">
                <a:avLst/>
              </a:prstGeom>
              <a:solidFill>
                <a:srgbClr val="00416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US" sz="1000" dirty="0">
                  <a:solidFill>
                    <a:srgbClr val="003F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1000" dirty="0">
                  <a:solidFill>
                    <a:srgbClr val="003F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sz="1000" dirty="0">
                  <a:solidFill>
                    <a:srgbClr val="003F7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20EAA3A-D97F-4323-A776-A6D198CCC61B}"/>
                  </a:ext>
                </a:extLst>
              </p:cNvPr>
              <p:cNvSpPr/>
              <p:nvPr/>
            </p:nvSpPr>
            <p:spPr>
              <a:xfrm>
                <a:off x="1906444" y="2468461"/>
                <a:ext cx="1795534" cy="2743045"/>
              </a:xfrm>
              <a:prstGeom prst="rect">
                <a:avLst/>
              </a:prstGeom>
              <a:solidFill>
                <a:srgbClr val="002F6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877446D-F393-F924-701D-584AA8367FE9}"/>
                  </a:ext>
                </a:extLst>
              </p:cNvPr>
              <p:cNvSpPr/>
              <p:nvPr/>
            </p:nvSpPr>
            <p:spPr>
              <a:xfrm>
                <a:off x="5447694" y="2468461"/>
                <a:ext cx="1795532" cy="2743045"/>
              </a:xfrm>
              <a:prstGeom prst="rect">
                <a:avLst/>
              </a:prstGeom>
              <a:solidFill>
                <a:srgbClr val="0424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</a:pPr>
                <a:endParaRPr lang="en-US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C993EF5-2279-E873-0048-CA75FE2B9D15}"/>
                  </a:ext>
                </a:extLst>
              </p:cNvPr>
              <p:cNvSpPr/>
              <p:nvPr/>
            </p:nvSpPr>
            <p:spPr>
              <a:xfrm>
                <a:off x="3692229" y="2468461"/>
                <a:ext cx="1797540" cy="2743045"/>
              </a:xfrm>
              <a:prstGeom prst="rect">
                <a:avLst/>
              </a:prstGeom>
              <a:solidFill>
                <a:srgbClr val="003F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88650CF-266A-2CF3-2205-048CDF2EB3E5}"/>
                  </a:ext>
                </a:extLst>
              </p:cNvPr>
              <p:cNvSpPr/>
              <p:nvPr/>
            </p:nvSpPr>
            <p:spPr>
              <a:xfrm>
                <a:off x="7243027" y="2468461"/>
                <a:ext cx="1795532" cy="2743045"/>
              </a:xfrm>
              <a:prstGeom prst="rect">
                <a:avLst/>
              </a:prstGeom>
              <a:solidFill>
                <a:srgbClr val="2E5F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0004DDF-77C5-0753-CFE2-38943BB6C52E}"/>
                  </a:ext>
                </a:extLst>
              </p:cNvPr>
              <p:cNvSpPr/>
              <p:nvPr/>
            </p:nvSpPr>
            <p:spPr>
              <a:xfrm>
                <a:off x="246598" y="3119632"/>
                <a:ext cx="1518403" cy="1338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Specific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 what you’ll do</a:t>
                </a:r>
              </a:p>
              <a:p>
                <a:pPr algn="ctr"/>
                <a:endPara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C1FBE3B-1B21-7EF4-0F80-BE025FDF2266}"/>
                  </a:ext>
                </a:extLst>
              </p:cNvPr>
              <p:cNvSpPr/>
              <p:nvPr/>
            </p:nvSpPr>
            <p:spPr>
              <a:xfrm>
                <a:off x="2005969" y="3119632"/>
                <a:ext cx="1561699" cy="21698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Measurable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Determine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how much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it will cost and set milestones</a:t>
                </a:r>
              </a:p>
              <a:p>
                <a:pPr algn="ctr"/>
                <a:endParaRPr lang="en-US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327555-34AC-5187-3880-CB4418648DEF}"/>
                  </a:ext>
                </a:extLst>
              </p:cNvPr>
              <p:cNvSpPr/>
              <p:nvPr/>
            </p:nvSpPr>
            <p:spPr>
              <a:xfrm>
                <a:off x="3731935" y="3119632"/>
                <a:ext cx="164573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Achievable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Make sure it’s possible to accomplish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92CFECB-2C81-8ACE-201B-D69987BFF510}"/>
                  </a:ext>
                </a:extLst>
              </p:cNvPr>
              <p:cNvSpPr/>
              <p:nvPr/>
            </p:nvSpPr>
            <p:spPr>
              <a:xfrm>
                <a:off x="5555447" y="3119632"/>
                <a:ext cx="1652568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Relevant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 it’s important </a:t>
                </a: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you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EF5645-E847-BD61-E8F0-BD7E1FCB5A00}"/>
                  </a:ext>
                </a:extLst>
              </p:cNvPr>
              <p:cNvSpPr/>
              <p:nvPr/>
            </p:nvSpPr>
            <p:spPr>
              <a:xfrm>
                <a:off x="7282309" y="3119632"/>
                <a:ext cx="171716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Time-bound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Set a deadline </a:t>
                </a:r>
                <a:b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get it done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B7975D0-F53C-A671-1048-58470E80E023}"/>
                  </a:ext>
                </a:extLst>
              </p:cNvPr>
              <p:cNvSpPr/>
              <p:nvPr/>
            </p:nvSpPr>
            <p:spPr>
              <a:xfrm>
                <a:off x="439002" y="1969894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57D6BE79-B2CD-2AD7-CD87-694B3571BC92}"/>
                  </a:ext>
                </a:extLst>
              </p:cNvPr>
              <p:cNvSpPr/>
              <p:nvPr/>
            </p:nvSpPr>
            <p:spPr>
              <a:xfrm>
                <a:off x="2237413" y="1969893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FE5531D-C524-DE3F-1546-236CC180AFC6}"/>
                  </a:ext>
                </a:extLst>
              </p:cNvPr>
              <p:cNvSpPr/>
              <p:nvPr/>
            </p:nvSpPr>
            <p:spPr>
              <a:xfrm>
                <a:off x="4032846" y="1912373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F8D15B8-972D-9AEE-06E7-4F7F7CEEA07D}"/>
                  </a:ext>
                </a:extLst>
              </p:cNvPr>
              <p:cNvSpPr/>
              <p:nvPr/>
            </p:nvSpPr>
            <p:spPr>
              <a:xfrm>
                <a:off x="5772991" y="1884013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82D984A-7F99-87AC-95A5-7A3A146C2F8A}"/>
                  </a:ext>
                </a:extLst>
              </p:cNvPr>
              <p:cNvSpPr/>
              <p:nvPr/>
            </p:nvSpPr>
            <p:spPr>
              <a:xfrm>
                <a:off x="7568523" y="1969893"/>
                <a:ext cx="1133596" cy="1123477"/>
              </a:xfrm>
              <a:prstGeom prst="ellipse">
                <a:avLst/>
              </a:prstGeom>
              <a:solidFill>
                <a:srgbClr val="EEB3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77049F-A022-2476-9F55-ED35910CA549}"/>
                </a:ext>
              </a:extLst>
            </p:cNvPr>
            <p:cNvSpPr/>
            <p:nvPr/>
          </p:nvSpPr>
          <p:spPr>
            <a:xfrm>
              <a:off x="436671" y="2183740"/>
              <a:ext cx="1133596" cy="11234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856C28A-847B-E43A-87EF-431F93B05AEB}"/>
                </a:ext>
              </a:extLst>
            </p:cNvPr>
            <p:cNvSpPr/>
            <p:nvPr/>
          </p:nvSpPr>
          <p:spPr>
            <a:xfrm>
              <a:off x="2235082" y="2183739"/>
              <a:ext cx="1133596" cy="11234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610A5A2-DA7F-A0A4-FDBE-5AFA46FC8929}"/>
                </a:ext>
              </a:extLst>
            </p:cNvPr>
            <p:cNvSpPr/>
            <p:nvPr/>
          </p:nvSpPr>
          <p:spPr>
            <a:xfrm>
              <a:off x="4030515" y="2126219"/>
              <a:ext cx="1133596" cy="11234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0D8220A-33EE-C2B8-D014-38B82EE163E7}"/>
                </a:ext>
              </a:extLst>
            </p:cNvPr>
            <p:cNvSpPr/>
            <p:nvPr/>
          </p:nvSpPr>
          <p:spPr>
            <a:xfrm>
              <a:off x="5770660" y="2097859"/>
              <a:ext cx="1133596" cy="11234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562EA8-6C45-4464-D1A2-74C2C2BC6213}"/>
                </a:ext>
              </a:extLst>
            </p:cNvPr>
            <p:cNvSpPr/>
            <p:nvPr/>
          </p:nvSpPr>
          <p:spPr>
            <a:xfrm>
              <a:off x="7566192" y="2183739"/>
              <a:ext cx="1133596" cy="1123477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3" name="AutoShape 100" descr="Lightbulb icon indicating activity.">
            <a:extLst>
              <a:ext uri="{FF2B5EF4-FFF2-40B4-BE49-F238E27FC236}">
                <a16:creationId xmlns:a16="http://schemas.microsoft.com/office/drawing/2014/main" id="{DD5EB6AA-EADD-8785-2191-5242B2E5D3B0}"/>
              </a:ext>
            </a:extLst>
          </p:cNvPr>
          <p:cNvSpPr>
            <a:spLocks/>
          </p:cNvSpPr>
          <p:nvPr/>
        </p:nvSpPr>
        <p:spPr bwMode="auto">
          <a:xfrm>
            <a:off x="473957" y="6281475"/>
            <a:ext cx="334645" cy="339090"/>
          </a:xfrm>
          <a:custGeom>
            <a:avLst/>
            <a:gdLst>
              <a:gd name="T0" fmla="+- 0 3448 3357"/>
              <a:gd name="T1" fmla="*/ T0 w 527"/>
              <a:gd name="T2" fmla="+- 0 -934 -1181"/>
              <a:gd name="T3" fmla="*/ -934 h 534"/>
              <a:gd name="T4" fmla="+- 0 3439 3357"/>
              <a:gd name="T5" fmla="*/ T4 w 527"/>
              <a:gd name="T6" fmla="+- 0 -934 -1181"/>
              <a:gd name="T7" fmla="*/ -934 h 534"/>
              <a:gd name="T8" fmla="+- 0 3357 3357"/>
              <a:gd name="T9" fmla="*/ T8 w 527"/>
              <a:gd name="T10" fmla="+- 0 -919 -1181"/>
              <a:gd name="T11" fmla="*/ -919 h 534"/>
              <a:gd name="T12" fmla="+- 0 3455 3357"/>
              <a:gd name="T13" fmla="*/ T12 w 527"/>
              <a:gd name="T14" fmla="+- 0 -910 -1181"/>
              <a:gd name="T15" fmla="*/ -910 h 534"/>
              <a:gd name="T16" fmla="+- 0 3506 3357"/>
              <a:gd name="T17" fmla="*/ T16 w 527"/>
              <a:gd name="T18" fmla="+- 0 -1055 -1181"/>
              <a:gd name="T19" fmla="*/ -1055 h 534"/>
              <a:gd name="T20" fmla="+- 0 3455 3357"/>
              <a:gd name="T21" fmla="*/ T20 w 527"/>
              <a:gd name="T22" fmla="+- 0 -1106 -1181"/>
              <a:gd name="T23" fmla="*/ -1106 h 534"/>
              <a:gd name="T24" fmla="+- 0 3428 3357"/>
              <a:gd name="T25" fmla="*/ T24 w 527"/>
              <a:gd name="T26" fmla="+- 0 -1087 -1181"/>
              <a:gd name="T27" fmla="*/ -1087 h 534"/>
              <a:gd name="T28" fmla="+- 0 3489 3357"/>
              <a:gd name="T29" fmla="*/ T28 w 527"/>
              <a:gd name="T30" fmla="+- 0 -1031 -1181"/>
              <a:gd name="T31" fmla="*/ -1031 h 534"/>
              <a:gd name="T32" fmla="+- 0 3504 3357"/>
              <a:gd name="T33" fmla="*/ T32 w 527"/>
              <a:gd name="T34" fmla="+- 0 -1036 -1181"/>
              <a:gd name="T35" fmla="*/ -1036 h 534"/>
              <a:gd name="T36" fmla="+- 0 3629 3357"/>
              <a:gd name="T37" fmla="*/ T36 w 527"/>
              <a:gd name="T38" fmla="+- 0 -1181 -1181"/>
              <a:gd name="T39" fmla="*/ -1181 h 534"/>
              <a:gd name="T40" fmla="+- 0 3612 3357"/>
              <a:gd name="T41" fmla="*/ T40 w 527"/>
              <a:gd name="T42" fmla="+- 0 -1084 -1181"/>
              <a:gd name="T43" fmla="*/ -1084 h 534"/>
              <a:gd name="T44" fmla="+- 0 3766 3357"/>
              <a:gd name="T45" fmla="*/ T44 w 527"/>
              <a:gd name="T46" fmla="+- 0 -912 -1181"/>
              <a:gd name="T47" fmla="*/ -912 h 534"/>
              <a:gd name="T48" fmla="+- 0 3735 3357"/>
              <a:gd name="T49" fmla="*/ T48 w 527"/>
              <a:gd name="T50" fmla="+- 0 -1000 -1181"/>
              <a:gd name="T51" fmla="*/ -1000 h 534"/>
              <a:gd name="T52" fmla="+- 0 3696 3357"/>
              <a:gd name="T53" fmla="*/ T52 w 527"/>
              <a:gd name="T54" fmla="+- 0 -826 -1181"/>
              <a:gd name="T55" fmla="*/ -826 h 534"/>
              <a:gd name="T56" fmla="+- 0 3660 3357"/>
              <a:gd name="T57" fmla="*/ T56 w 527"/>
              <a:gd name="T58" fmla="+- 0 -783 -1181"/>
              <a:gd name="T59" fmla="*/ -783 h 534"/>
              <a:gd name="T60" fmla="+- 0 3657 3357"/>
              <a:gd name="T61" fmla="*/ T60 w 527"/>
              <a:gd name="T62" fmla="+- 0 -709 -1181"/>
              <a:gd name="T63" fmla="*/ -709 h 534"/>
              <a:gd name="T64" fmla="+- 0 3640 3357"/>
              <a:gd name="T65" fmla="*/ T64 w 527"/>
              <a:gd name="T66" fmla="+- 0 -683 -1181"/>
              <a:gd name="T67" fmla="*/ -683 h 534"/>
              <a:gd name="T68" fmla="+- 0 3597 3357"/>
              <a:gd name="T69" fmla="*/ T68 w 527"/>
              <a:gd name="T70" fmla="+- 0 -688 -1181"/>
              <a:gd name="T71" fmla="*/ -688 h 534"/>
              <a:gd name="T72" fmla="+- 0 3657 3357"/>
              <a:gd name="T73" fmla="*/ T72 w 527"/>
              <a:gd name="T74" fmla="+- 0 -740 -1181"/>
              <a:gd name="T75" fmla="*/ -740 h 534"/>
              <a:gd name="T76" fmla="+- 0 3660 3357"/>
              <a:gd name="T77" fmla="*/ T76 w 527"/>
              <a:gd name="T78" fmla="+- 0 -783 -1181"/>
              <a:gd name="T79" fmla="*/ -783 h 534"/>
              <a:gd name="T80" fmla="+- 0 3578 3357"/>
              <a:gd name="T81" fmla="*/ T80 w 527"/>
              <a:gd name="T82" fmla="+- 0 -806 -1181"/>
              <a:gd name="T83" fmla="*/ -806 h 534"/>
              <a:gd name="T84" fmla="+- 0 3524 3357"/>
              <a:gd name="T85" fmla="*/ T84 w 527"/>
              <a:gd name="T86" fmla="+- 0 -850 -1181"/>
              <a:gd name="T87" fmla="*/ -850 h 534"/>
              <a:gd name="T88" fmla="+- 0 3514 3357"/>
              <a:gd name="T89" fmla="*/ T88 w 527"/>
              <a:gd name="T90" fmla="+- 0 -954 -1181"/>
              <a:gd name="T91" fmla="*/ -954 h 534"/>
              <a:gd name="T92" fmla="+- 0 3572 3357"/>
              <a:gd name="T93" fmla="*/ T92 w 527"/>
              <a:gd name="T94" fmla="+- 0 -1015 -1181"/>
              <a:gd name="T95" fmla="*/ -1015 h 534"/>
              <a:gd name="T96" fmla="+- 0 3643 3357"/>
              <a:gd name="T97" fmla="*/ T96 w 527"/>
              <a:gd name="T98" fmla="+- 0 -1023 -1181"/>
              <a:gd name="T99" fmla="*/ -1023 h 534"/>
              <a:gd name="T100" fmla="+- 0 3715 3357"/>
              <a:gd name="T101" fmla="*/ T100 w 527"/>
              <a:gd name="T102" fmla="+- 0 -975 -1181"/>
              <a:gd name="T103" fmla="*/ -975 h 534"/>
              <a:gd name="T104" fmla="+- 0 3735 3357"/>
              <a:gd name="T105" fmla="*/ T104 w 527"/>
              <a:gd name="T106" fmla="+- 0 -1000 -1181"/>
              <a:gd name="T107" fmla="*/ -1000 h 534"/>
              <a:gd name="T108" fmla="+- 0 3670 3357"/>
              <a:gd name="T109" fmla="*/ T108 w 527"/>
              <a:gd name="T110" fmla="+- 0 -1048 -1181"/>
              <a:gd name="T111" fmla="*/ -1048 h 534"/>
              <a:gd name="T112" fmla="+- 0 3559 3357"/>
              <a:gd name="T113" fmla="*/ T112 w 527"/>
              <a:gd name="T114" fmla="+- 0 -1043 -1181"/>
              <a:gd name="T115" fmla="*/ -1043 h 534"/>
              <a:gd name="T116" fmla="+- 0 3485 3357"/>
              <a:gd name="T117" fmla="*/ T116 w 527"/>
              <a:gd name="T118" fmla="+- 0 -966 -1181"/>
              <a:gd name="T119" fmla="*/ -966 h 534"/>
              <a:gd name="T120" fmla="+- 0 3480 3357"/>
              <a:gd name="T121" fmla="*/ T120 w 527"/>
              <a:gd name="T122" fmla="+- 0 -874 -1181"/>
              <a:gd name="T123" fmla="*/ -874 h 534"/>
              <a:gd name="T124" fmla="+- 0 3520 3357"/>
              <a:gd name="T125" fmla="*/ T124 w 527"/>
              <a:gd name="T126" fmla="+- 0 -808 -1181"/>
              <a:gd name="T127" fmla="*/ -808 h 534"/>
              <a:gd name="T128" fmla="+- 0 3551 3357"/>
              <a:gd name="T129" fmla="*/ T128 w 527"/>
              <a:gd name="T130" fmla="+- 0 -703 -1181"/>
              <a:gd name="T131" fmla="*/ -703 h 534"/>
              <a:gd name="T132" fmla="+- 0 3581 3357"/>
              <a:gd name="T133" fmla="*/ T132 w 527"/>
              <a:gd name="T134" fmla="+- 0 -660 -1181"/>
              <a:gd name="T135" fmla="*/ -660 h 534"/>
              <a:gd name="T136" fmla="+- 0 3620 3357"/>
              <a:gd name="T137" fmla="*/ T136 w 527"/>
              <a:gd name="T138" fmla="+- 0 -648 -1181"/>
              <a:gd name="T139" fmla="*/ -648 h 534"/>
              <a:gd name="T140" fmla="+- 0 3669 3357"/>
              <a:gd name="T141" fmla="*/ T140 w 527"/>
              <a:gd name="T142" fmla="+- 0 -668 -1181"/>
              <a:gd name="T143" fmla="*/ -668 h 534"/>
              <a:gd name="T144" fmla="+- 0 3690 3357"/>
              <a:gd name="T145" fmla="*/ T144 w 527"/>
              <a:gd name="T146" fmla="+- 0 -709 -1181"/>
              <a:gd name="T147" fmla="*/ -709 h 534"/>
              <a:gd name="T148" fmla="+- 0 3691 3357"/>
              <a:gd name="T149" fmla="*/ T148 w 527"/>
              <a:gd name="T150" fmla="+- 0 -783 -1181"/>
              <a:gd name="T151" fmla="*/ -783 h 534"/>
              <a:gd name="T152" fmla="+- 0 3760 3357"/>
              <a:gd name="T153" fmla="*/ T152 w 527"/>
              <a:gd name="T154" fmla="+- 0 -874 -1181"/>
              <a:gd name="T155" fmla="*/ -874 h 534"/>
              <a:gd name="T156" fmla="+- 0 3799 3357"/>
              <a:gd name="T157" fmla="*/ T156 w 527"/>
              <a:gd name="T158" fmla="+- 0 -1112 -1181"/>
              <a:gd name="T159" fmla="*/ -1112 h 534"/>
              <a:gd name="T160" fmla="+- 0 3734 3357"/>
              <a:gd name="T161" fmla="*/ T160 w 527"/>
              <a:gd name="T162" fmla="+- 0 -1054 -1181"/>
              <a:gd name="T163" fmla="*/ -1054 h 534"/>
              <a:gd name="T164" fmla="+- 0 3737 3357"/>
              <a:gd name="T165" fmla="*/ T164 w 527"/>
              <a:gd name="T166" fmla="+- 0 -1036 -1181"/>
              <a:gd name="T167" fmla="*/ -1036 h 534"/>
              <a:gd name="T168" fmla="+- 0 3752 3357"/>
              <a:gd name="T169" fmla="*/ T168 w 527"/>
              <a:gd name="T170" fmla="+- 0 -1031 -1181"/>
              <a:gd name="T171" fmla="*/ -1031 h 534"/>
              <a:gd name="T172" fmla="+- 0 3807 3357"/>
              <a:gd name="T173" fmla="*/ T172 w 527"/>
              <a:gd name="T174" fmla="+- 0 -1083 -1181"/>
              <a:gd name="T175" fmla="*/ -1083 h 534"/>
              <a:gd name="T176" fmla="+- 0 3876 3357"/>
              <a:gd name="T177" fmla="*/ T176 w 527"/>
              <a:gd name="T178" fmla="+- 0 -934 -1181"/>
              <a:gd name="T179" fmla="*/ -934 h 534"/>
              <a:gd name="T180" fmla="+- 0 3883 3357"/>
              <a:gd name="T181" fmla="*/ T180 w 527"/>
              <a:gd name="T182" fmla="+- 0 -928 -1181"/>
              <a:gd name="T183" fmla="*/ -928 h 534"/>
              <a:gd name="T184" fmla="+- 0 3792 3357"/>
              <a:gd name="T185" fmla="*/ T184 w 527"/>
              <a:gd name="T186" fmla="+- 0 -933 -1181"/>
              <a:gd name="T187" fmla="*/ -933 h 534"/>
              <a:gd name="T188" fmla="+- 0 3793 3357"/>
              <a:gd name="T189" fmla="*/ T188 w 527"/>
              <a:gd name="T190" fmla="+- 0 -903 -1181"/>
              <a:gd name="T191" fmla="*/ -903 h 534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</a:cxnLst>
            <a:rect l="0" t="0" r="r" b="b"/>
            <a:pathLst>
              <a:path w="527" h="534">
                <a:moveTo>
                  <a:pt x="91" y="247"/>
                </a:moveTo>
                <a:lnTo>
                  <a:pt x="90" y="247"/>
                </a:lnTo>
                <a:lnTo>
                  <a:pt x="82" y="247"/>
                </a:lnTo>
                <a:lnTo>
                  <a:pt x="91" y="247"/>
                </a:lnTo>
                <a:moveTo>
                  <a:pt x="98" y="262"/>
                </a:moveTo>
                <a:lnTo>
                  <a:pt x="97" y="253"/>
                </a:lnTo>
                <a:lnTo>
                  <a:pt x="91" y="247"/>
                </a:lnTo>
                <a:lnTo>
                  <a:pt x="82" y="247"/>
                </a:lnTo>
                <a:lnTo>
                  <a:pt x="15" y="247"/>
                </a:lnTo>
                <a:lnTo>
                  <a:pt x="6" y="248"/>
                </a:lnTo>
                <a:lnTo>
                  <a:pt x="0" y="255"/>
                </a:lnTo>
                <a:lnTo>
                  <a:pt x="0" y="262"/>
                </a:lnTo>
                <a:lnTo>
                  <a:pt x="1" y="271"/>
                </a:lnTo>
                <a:lnTo>
                  <a:pt x="7" y="278"/>
                </a:lnTo>
                <a:lnTo>
                  <a:pt x="91" y="278"/>
                </a:lnTo>
                <a:lnTo>
                  <a:pt x="98" y="271"/>
                </a:lnTo>
                <a:lnTo>
                  <a:pt x="98" y="262"/>
                </a:lnTo>
                <a:moveTo>
                  <a:pt x="151" y="138"/>
                </a:moveTo>
                <a:lnTo>
                  <a:pt x="151" y="130"/>
                </a:lnTo>
                <a:lnTo>
                  <a:pt x="149" y="126"/>
                </a:lnTo>
                <a:lnTo>
                  <a:pt x="147" y="123"/>
                </a:lnTo>
                <a:lnTo>
                  <a:pt x="99" y="77"/>
                </a:lnTo>
                <a:lnTo>
                  <a:pt x="99" y="76"/>
                </a:lnTo>
                <a:lnTo>
                  <a:pt x="98" y="75"/>
                </a:lnTo>
                <a:lnTo>
                  <a:pt x="90" y="69"/>
                </a:lnTo>
                <a:lnTo>
                  <a:pt x="80" y="70"/>
                </a:lnTo>
                <a:lnTo>
                  <a:pt x="70" y="84"/>
                </a:lnTo>
                <a:lnTo>
                  <a:pt x="71" y="94"/>
                </a:lnTo>
                <a:lnTo>
                  <a:pt x="78" y="99"/>
                </a:lnTo>
                <a:lnTo>
                  <a:pt x="125" y="145"/>
                </a:lnTo>
                <a:lnTo>
                  <a:pt x="128" y="148"/>
                </a:lnTo>
                <a:lnTo>
                  <a:pt x="132" y="150"/>
                </a:lnTo>
                <a:lnTo>
                  <a:pt x="136" y="150"/>
                </a:lnTo>
                <a:lnTo>
                  <a:pt x="140" y="150"/>
                </a:lnTo>
                <a:lnTo>
                  <a:pt x="144" y="148"/>
                </a:lnTo>
                <a:lnTo>
                  <a:pt x="147" y="145"/>
                </a:lnTo>
                <a:lnTo>
                  <a:pt x="150" y="141"/>
                </a:lnTo>
                <a:lnTo>
                  <a:pt x="151" y="138"/>
                </a:lnTo>
                <a:moveTo>
                  <a:pt x="279" y="7"/>
                </a:moveTo>
                <a:lnTo>
                  <a:pt x="272" y="0"/>
                </a:lnTo>
                <a:lnTo>
                  <a:pt x="255" y="0"/>
                </a:lnTo>
                <a:lnTo>
                  <a:pt x="248" y="7"/>
                </a:lnTo>
                <a:lnTo>
                  <a:pt x="248" y="90"/>
                </a:lnTo>
                <a:lnTo>
                  <a:pt x="255" y="97"/>
                </a:lnTo>
                <a:lnTo>
                  <a:pt x="272" y="97"/>
                </a:lnTo>
                <a:lnTo>
                  <a:pt x="279" y="90"/>
                </a:lnTo>
                <a:lnTo>
                  <a:pt x="279" y="7"/>
                </a:lnTo>
                <a:moveTo>
                  <a:pt x="409" y="269"/>
                </a:moveTo>
                <a:lnTo>
                  <a:pt x="406" y="239"/>
                </a:lnTo>
                <a:lnTo>
                  <a:pt x="396" y="211"/>
                </a:lnTo>
                <a:lnTo>
                  <a:pt x="382" y="186"/>
                </a:lnTo>
                <a:lnTo>
                  <a:pt x="378" y="181"/>
                </a:lnTo>
                <a:lnTo>
                  <a:pt x="378" y="269"/>
                </a:lnTo>
                <a:lnTo>
                  <a:pt x="373" y="301"/>
                </a:lnTo>
                <a:lnTo>
                  <a:pt x="360" y="331"/>
                </a:lnTo>
                <a:lnTo>
                  <a:pt x="339" y="355"/>
                </a:lnTo>
                <a:lnTo>
                  <a:pt x="311" y="373"/>
                </a:lnTo>
                <a:lnTo>
                  <a:pt x="306" y="376"/>
                </a:lnTo>
                <a:lnTo>
                  <a:pt x="303" y="381"/>
                </a:lnTo>
                <a:lnTo>
                  <a:pt x="303" y="398"/>
                </a:lnTo>
                <a:lnTo>
                  <a:pt x="303" y="429"/>
                </a:lnTo>
                <a:lnTo>
                  <a:pt x="303" y="441"/>
                </a:lnTo>
                <a:lnTo>
                  <a:pt x="300" y="441"/>
                </a:lnTo>
                <a:lnTo>
                  <a:pt x="300" y="472"/>
                </a:lnTo>
                <a:lnTo>
                  <a:pt x="298" y="479"/>
                </a:lnTo>
                <a:lnTo>
                  <a:pt x="295" y="486"/>
                </a:lnTo>
                <a:lnTo>
                  <a:pt x="290" y="491"/>
                </a:lnTo>
                <a:lnTo>
                  <a:pt x="283" y="498"/>
                </a:lnTo>
                <a:lnTo>
                  <a:pt x="274" y="503"/>
                </a:lnTo>
                <a:lnTo>
                  <a:pt x="263" y="503"/>
                </a:lnTo>
                <a:lnTo>
                  <a:pt x="251" y="500"/>
                </a:lnTo>
                <a:lnTo>
                  <a:pt x="240" y="493"/>
                </a:lnTo>
                <a:lnTo>
                  <a:pt x="231" y="484"/>
                </a:lnTo>
                <a:lnTo>
                  <a:pt x="226" y="472"/>
                </a:lnTo>
                <a:lnTo>
                  <a:pt x="300" y="472"/>
                </a:lnTo>
                <a:lnTo>
                  <a:pt x="300" y="441"/>
                </a:lnTo>
                <a:lnTo>
                  <a:pt x="224" y="441"/>
                </a:lnTo>
                <a:lnTo>
                  <a:pt x="224" y="429"/>
                </a:lnTo>
                <a:lnTo>
                  <a:pt x="303" y="429"/>
                </a:lnTo>
                <a:lnTo>
                  <a:pt x="303" y="398"/>
                </a:lnTo>
                <a:lnTo>
                  <a:pt x="224" y="398"/>
                </a:lnTo>
                <a:lnTo>
                  <a:pt x="224" y="386"/>
                </a:lnTo>
                <a:lnTo>
                  <a:pt x="224" y="381"/>
                </a:lnTo>
                <a:lnTo>
                  <a:pt x="221" y="375"/>
                </a:lnTo>
                <a:lnTo>
                  <a:pt x="216" y="372"/>
                </a:lnTo>
                <a:lnTo>
                  <a:pt x="188" y="355"/>
                </a:lnTo>
                <a:lnTo>
                  <a:pt x="167" y="331"/>
                </a:lnTo>
                <a:lnTo>
                  <a:pt x="153" y="301"/>
                </a:lnTo>
                <a:lnTo>
                  <a:pt x="149" y="269"/>
                </a:lnTo>
                <a:lnTo>
                  <a:pt x="151" y="247"/>
                </a:lnTo>
                <a:lnTo>
                  <a:pt x="157" y="227"/>
                </a:lnTo>
                <a:lnTo>
                  <a:pt x="167" y="208"/>
                </a:lnTo>
                <a:lnTo>
                  <a:pt x="180" y="191"/>
                </a:lnTo>
                <a:lnTo>
                  <a:pt x="196" y="177"/>
                </a:lnTo>
                <a:lnTo>
                  <a:pt x="215" y="166"/>
                </a:lnTo>
                <a:lnTo>
                  <a:pt x="235" y="159"/>
                </a:lnTo>
                <a:lnTo>
                  <a:pt x="256" y="155"/>
                </a:lnTo>
                <a:lnTo>
                  <a:pt x="263" y="155"/>
                </a:lnTo>
                <a:lnTo>
                  <a:pt x="286" y="158"/>
                </a:lnTo>
                <a:lnTo>
                  <a:pt x="307" y="164"/>
                </a:lnTo>
                <a:lnTo>
                  <a:pt x="326" y="174"/>
                </a:lnTo>
                <a:lnTo>
                  <a:pt x="344" y="189"/>
                </a:lnTo>
                <a:lnTo>
                  <a:pt x="358" y="206"/>
                </a:lnTo>
                <a:lnTo>
                  <a:pt x="369" y="225"/>
                </a:lnTo>
                <a:lnTo>
                  <a:pt x="376" y="246"/>
                </a:lnTo>
                <a:lnTo>
                  <a:pt x="378" y="269"/>
                </a:lnTo>
                <a:lnTo>
                  <a:pt x="378" y="181"/>
                </a:lnTo>
                <a:lnTo>
                  <a:pt x="363" y="163"/>
                </a:lnTo>
                <a:lnTo>
                  <a:pt x="352" y="155"/>
                </a:lnTo>
                <a:lnTo>
                  <a:pt x="339" y="145"/>
                </a:lnTo>
                <a:lnTo>
                  <a:pt x="313" y="133"/>
                </a:lnTo>
                <a:lnTo>
                  <a:pt x="284" y="126"/>
                </a:lnTo>
                <a:lnTo>
                  <a:pt x="255" y="124"/>
                </a:lnTo>
                <a:lnTo>
                  <a:pt x="228" y="129"/>
                </a:lnTo>
                <a:lnTo>
                  <a:pt x="202" y="138"/>
                </a:lnTo>
                <a:lnTo>
                  <a:pt x="179" y="151"/>
                </a:lnTo>
                <a:lnTo>
                  <a:pt x="158" y="169"/>
                </a:lnTo>
                <a:lnTo>
                  <a:pt x="141" y="191"/>
                </a:lnTo>
                <a:lnTo>
                  <a:pt x="128" y="215"/>
                </a:lnTo>
                <a:lnTo>
                  <a:pt x="121" y="241"/>
                </a:lnTo>
                <a:lnTo>
                  <a:pt x="118" y="268"/>
                </a:lnTo>
                <a:lnTo>
                  <a:pt x="119" y="288"/>
                </a:lnTo>
                <a:lnTo>
                  <a:pt x="123" y="307"/>
                </a:lnTo>
                <a:lnTo>
                  <a:pt x="130" y="326"/>
                </a:lnTo>
                <a:lnTo>
                  <a:pt x="139" y="344"/>
                </a:lnTo>
                <a:lnTo>
                  <a:pt x="150" y="359"/>
                </a:lnTo>
                <a:lnTo>
                  <a:pt x="163" y="373"/>
                </a:lnTo>
                <a:lnTo>
                  <a:pt x="177" y="386"/>
                </a:lnTo>
                <a:lnTo>
                  <a:pt x="193" y="396"/>
                </a:lnTo>
                <a:lnTo>
                  <a:pt x="193" y="464"/>
                </a:lnTo>
                <a:lnTo>
                  <a:pt x="194" y="478"/>
                </a:lnTo>
                <a:lnTo>
                  <a:pt x="198" y="491"/>
                </a:lnTo>
                <a:lnTo>
                  <a:pt x="205" y="502"/>
                </a:lnTo>
                <a:lnTo>
                  <a:pt x="214" y="513"/>
                </a:lnTo>
                <a:lnTo>
                  <a:pt x="224" y="521"/>
                </a:lnTo>
                <a:lnTo>
                  <a:pt x="236" y="528"/>
                </a:lnTo>
                <a:lnTo>
                  <a:pt x="249" y="532"/>
                </a:lnTo>
                <a:lnTo>
                  <a:pt x="262" y="533"/>
                </a:lnTo>
                <a:lnTo>
                  <a:pt x="263" y="533"/>
                </a:lnTo>
                <a:lnTo>
                  <a:pt x="276" y="532"/>
                </a:lnTo>
                <a:lnTo>
                  <a:pt x="289" y="528"/>
                </a:lnTo>
                <a:lnTo>
                  <a:pt x="301" y="521"/>
                </a:lnTo>
                <a:lnTo>
                  <a:pt x="312" y="513"/>
                </a:lnTo>
                <a:lnTo>
                  <a:pt x="321" y="503"/>
                </a:lnTo>
                <a:lnTo>
                  <a:pt x="328" y="491"/>
                </a:lnTo>
                <a:lnTo>
                  <a:pt x="332" y="478"/>
                </a:lnTo>
                <a:lnTo>
                  <a:pt x="333" y="472"/>
                </a:lnTo>
                <a:lnTo>
                  <a:pt x="334" y="464"/>
                </a:lnTo>
                <a:lnTo>
                  <a:pt x="334" y="441"/>
                </a:lnTo>
                <a:lnTo>
                  <a:pt x="334" y="429"/>
                </a:lnTo>
                <a:lnTo>
                  <a:pt x="334" y="398"/>
                </a:lnTo>
                <a:lnTo>
                  <a:pt x="334" y="396"/>
                </a:lnTo>
                <a:lnTo>
                  <a:pt x="365" y="373"/>
                </a:lnTo>
                <a:lnTo>
                  <a:pt x="388" y="342"/>
                </a:lnTo>
                <a:lnTo>
                  <a:pt x="403" y="307"/>
                </a:lnTo>
                <a:lnTo>
                  <a:pt x="409" y="269"/>
                </a:lnTo>
                <a:moveTo>
                  <a:pt x="457" y="89"/>
                </a:moveTo>
                <a:lnTo>
                  <a:pt x="456" y="79"/>
                </a:lnTo>
                <a:lnTo>
                  <a:pt x="442" y="69"/>
                </a:lnTo>
                <a:lnTo>
                  <a:pt x="433" y="70"/>
                </a:lnTo>
                <a:lnTo>
                  <a:pt x="427" y="77"/>
                </a:lnTo>
                <a:lnTo>
                  <a:pt x="379" y="124"/>
                </a:lnTo>
                <a:lnTo>
                  <a:pt x="377" y="127"/>
                </a:lnTo>
                <a:lnTo>
                  <a:pt x="375" y="131"/>
                </a:lnTo>
                <a:lnTo>
                  <a:pt x="376" y="139"/>
                </a:lnTo>
                <a:lnTo>
                  <a:pt x="377" y="143"/>
                </a:lnTo>
                <a:lnTo>
                  <a:pt x="380" y="145"/>
                </a:lnTo>
                <a:lnTo>
                  <a:pt x="383" y="148"/>
                </a:lnTo>
                <a:lnTo>
                  <a:pt x="387" y="150"/>
                </a:lnTo>
                <a:lnTo>
                  <a:pt x="391" y="150"/>
                </a:lnTo>
                <a:lnTo>
                  <a:pt x="395" y="150"/>
                </a:lnTo>
                <a:lnTo>
                  <a:pt x="399" y="148"/>
                </a:lnTo>
                <a:lnTo>
                  <a:pt x="402" y="145"/>
                </a:lnTo>
                <a:lnTo>
                  <a:pt x="449" y="99"/>
                </a:lnTo>
                <a:lnTo>
                  <a:pt x="450" y="98"/>
                </a:lnTo>
                <a:lnTo>
                  <a:pt x="451" y="97"/>
                </a:lnTo>
                <a:lnTo>
                  <a:pt x="457" y="89"/>
                </a:lnTo>
                <a:moveTo>
                  <a:pt x="519" y="247"/>
                </a:moveTo>
                <a:lnTo>
                  <a:pt x="519" y="247"/>
                </a:lnTo>
                <a:lnTo>
                  <a:pt x="511" y="247"/>
                </a:lnTo>
                <a:lnTo>
                  <a:pt x="519" y="247"/>
                </a:lnTo>
                <a:moveTo>
                  <a:pt x="526" y="261"/>
                </a:moveTo>
                <a:lnTo>
                  <a:pt x="526" y="253"/>
                </a:lnTo>
                <a:lnTo>
                  <a:pt x="519" y="247"/>
                </a:lnTo>
                <a:lnTo>
                  <a:pt x="511" y="247"/>
                </a:lnTo>
                <a:lnTo>
                  <a:pt x="443" y="247"/>
                </a:lnTo>
                <a:lnTo>
                  <a:pt x="435" y="248"/>
                </a:lnTo>
                <a:lnTo>
                  <a:pt x="429" y="255"/>
                </a:lnTo>
                <a:lnTo>
                  <a:pt x="429" y="261"/>
                </a:lnTo>
                <a:lnTo>
                  <a:pt x="429" y="271"/>
                </a:lnTo>
                <a:lnTo>
                  <a:pt x="436" y="278"/>
                </a:lnTo>
                <a:lnTo>
                  <a:pt x="519" y="278"/>
                </a:lnTo>
                <a:lnTo>
                  <a:pt x="526" y="271"/>
                </a:lnTo>
                <a:lnTo>
                  <a:pt x="526" y="261"/>
                </a:lnTo>
              </a:path>
            </a:pathLst>
          </a:custGeom>
          <a:solidFill>
            <a:srgbClr val="0040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n-US">
              <a:solidFill>
                <a:srgbClr val="004071"/>
              </a:solidFill>
            </a:endParaRPr>
          </a:p>
        </p:txBody>
      </p:sp>
      <p:pic>
        <p:nvPicPr>
          <p:cNvPr id="22" name="Picture 21" descr="Handout icon.">
            <a:extLst>
              <a:ext uri="{FF2B5EF4-FFF2-40B4-BE49-F238E27FC236}">
                <a16:creationId xmlns:a16="http://schemas.microsoft.com/office/drawing/2014/main" id="{85191B82-7A19-DE73-2FDC-9E8DF5B83E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750" y="6297250"/>
            <a:ext cx="324952" cy="39430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DBBA31-DED9-1CB7-5B61-98436C3E0370}"/>
              </a:ext>
            </a:extLst>
          </p:cNvPr>
          <p:cNvSpPr txBox="1"/>
          <p:nvPr/>
        </p:nvSpPr>
        <p:spPr>
          <a:xfrm>
            <a:off x="12277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Goal-Setting Worksheet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for this activity.  </a:t>
            </a:r>
          </a:p>
        </p:txBody>
      </p:sp>
    </p:spTree>
    <p:extLst>
      <p:ext uri="{BB962C8B-B14F-4D97-AF65-F5344CB8AC3E}">
        <p14:creationId xmlns:p14="http://schemas.microsoft.com/office/powerpoint/2010/main" val="250572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42C31-3B7D-64D1-879D-E160DFB66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826" y="567558"/>
            <a:ext cx="6204249" cy="644157"/>
          </a:xfrm>
        </p:spPr>
        <p:txBody>
          <a:bodyPr/>
          <a:lstStyle/>
          <a:p>
            <a:r>
              <a:rPr lang="en-US" dirty="0"/>
              <a:t>Spending Plan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95A3C2ED-79DD-B2FA-972C-F655180A1DD3}"/>
              </a:ext>
            </a:extLst>
          </p:cNvPr>
          <p:cNvSpPr txBox="1">
            <a:spLocks/>
          </p:cNvSpPr>
          <p:nvPr/>
        </p:nvSpPr>
        <p:spPr>
          <a:xfrm>
            <a:off x="263291" y="1540933"/>
            <a:ext cx="5249889" cy="41812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1 — Know your current situation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Track inflows and outflows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past financial statements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2 — Know where your money should go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Save and/or invest 10% – 15%*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Transportation less than 15% – 20%*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Limit housing to BAH or 25% – 30% </a:t>
            </a:r>
            <a:b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</a:b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or less*</a:t>
            </a:r>
            <a:endParaRPr lang="en-US" sz="1800" dirty="0">
              <a:solidFill>
                <a:srgbClr val="004071"/>
              </a:solidFill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3 — Create a plan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Set SMART goals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Pay yourself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Automate saving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Build an emergency fund</a:t>
            </a:r>
            <a:endParaRPr lang="en-US" sz="1800" b="0" dirty="0">
              <a:latin typeface="Arial"/>
              <a:cs typeface="Arial"/>
            </a:endParaRPr>
          </a:p>
          <a:p>
            <a:pPr marL="12700" indent="0">
              <a:lnSpc>
                <a:spcPct val="100000"/>
              </a:lnSpc>
              <a:spcBef>
                <a:spcPts val="200"/>
              </a:spcBef>
              <a:buNone/>
              <a:tabLst>
                <a:tab pos="241300" algn="l"/>
              </a:tabLst>
            </a:pPr>
            <a:r>
              <a:rPr lang="en-US" sz="1800" dirty="0">
                <a:solidFill>
                  <a:srgbClr val="004071"/>
                </a:solidFill>
                <a:latin typeface="Arial"/>
                <a:cs typeface="Arial"/>
              </a:rPr>
              <a:t>STEP 4 — Make adjustments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Update with life changes</a:t>
            </a:r>
          </a:p>
          <a:p>
            <a:pPr marL="755650" lvl="1" indent="-285750">
              <a:lnSpc>
                <a:spcPct val="100000"/>
              </a:lnSpc>
              <a:spcBef>
                <a:spcPts val="200"/>
              </a:spcBef>
              <a:buFont typeface="Wingdings" pitchFamily="2" charset="2"/>
              <a:buChar char="ü"/>
              <a:tabLst>
                <a:tab pos="241300" algn="l"/>
              </a:tabLst>
            </a:pPr>
            <a:r>
              <a:rPr lang="en-US" sz="1800" b="0" dirty="0">
                <a:solidFill>
                  <a:srgbClr val="004071"/>
                </a:solidFill>
                <a:latin typeface="Arial"/>
                <a:cs typeface="Arial"/>
              </a:rPr>
              <a:t>Review frequently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F422F9CD-0AA4-2062-643D-E53BFB0FF0D6}"/>
              </a:ext>
            </a:extLst>
          </p:cNvPr>
          <p:cNvSpPr txBox="1">
            <a:spLocks/>
          </p:cNvSpPr>
          <p:nvPr/>
        </p:nvSpPr>
        <p:spPr>
          <a:xfrm>
            <a:off x="3124421" y="3685317"/>
            <a:ext cx="1789037" cy="2781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rgbClr val="636466"/>
                </a:solidFill>
                <a:latin typeface="Arial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marR="0" lvl="1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241300" algn="l"/>
              </a:tabLst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407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Pretax income</a:t>
            </a:r>
          </a:p>
        </p:txBody>
      </p:sp>
      <p:grpSp>
        <p:nvGrpSpPr>
          <p:cNvPr id="3" name="Group 2" descr="4-Step Budgeting Process Graphic.">
            <a:extLst>
              <a:ext uri="{FF2B5EF4-FFF2-40B4-BE49-F238E27FC236}">
                <a16:creationId xmlns:a16="http://schemas.microsoft.com/office/drawing/2014/main" id="{D27B6C47-583C-BECF-D99B-108B8D4009CD}"/>
              </a:ext>
            </a:extLst>
          </p:cNvPr>
          <p:cNvGrpSpPr/>
          <p:nvPr/>
        </p:nvGrpSpPr>
        <p:grpSpPr>
          <a:xfrm>
            <a:off x="4913458" y="1807763"/>
            <a:ext cx="4030459" cy="3914389"/>
            <a:chOff x="4511422" y="2236001"/>
            <a:chExt cx="4409844" cy="42828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06D57CB-A593-C063-0528-A271D6C829F4}"/>
                </a:ext>
              </a:extLst>
            </p:cNvPr>
            <p:cNvSpPr/>
            <p:nvPr/>
          </p:nvSpPr>
          <p:spPr>
            <a:xfrm>
              <a:off x="5286389" y="2791243"/>
              <a:ext cx="2998078" cy="2998078"/>
            </a:xfrm>
            <a:prstGeom prst="ellipse">
              <a:avLst/>
            </a:prstGeom>
            <a:noFill/>
            <a:ln w="4889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7E4BD10-5373-988B-F474-89701AB0EC45}"/>
                </a:ext>
              </a:extLst>
            </p:cNvPr>
            <p:cNvSpPr/>
            <p:nvPr/>
          </p:nvSpPr>
          <p:spPr>
            <a:xfrm>
              <a:off x="6033900" y="2236001"/>
              <a:ext cx="1503079" cy="1503078"/>
            </a:xfrm>
            <a:prstGeom prst="ellipse">
              <a:avLst/>
            </a:prstGeom>
            <a:solidFill>
              <a:srgbClr val="ECB342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59B5EC0-451A-459D-3227-46E60B88B029}"/>
                </a:ext>
              </a:extLst>
            </p:cNvPr>
            <p:cNvSpPr/>
            <p:nvPr/>
          </p:nvSpPr>
          <p:spPr>
            <a:xfrm>
              <a:off x="7418187" y="3420774"/>
              <a:ext cx="1503079" cy="1503078"/>
            </a:xfrm>
            <a:prstGeom prst="ellipse">
              <a:avLst/>
            </a:prstGeom>
            <a:solidFill>
              <a:srgbClr val="D6B05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561FA18-50D9-A589-BA1C-2054359DAD9D}"/>
                </a:ext>
              </a:extLst>
            </p:cNvPr>
            <p:cNvSpPr/>
            <p:nvPr/>
          </p:nvSpPr>
          <p:spPr>
            <a:xfrm>
              <a:off x="6023361" y="5015758"/>
              <a:ext cx="1503080" cy="1503078"/>
            </a:xfrm>
            <a:prstGeom prst="ellipse">
              <a:avLst/>
            </a:prstGeom>
            <a:solidFill>
              <a:srgbClr val="C09B49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3A8AA3-4F32-6320-F387-79A36280F60C}"/>
                </a:ext>
              </a:extLst>
            </p:cNvPr>
            <p:cNvSpPr/>
            <p:nvPr/>
          </p:nvSpPr>
          <p:spPr>
            <a:xfrm>
              <a:off x="4511422" y="3466968"/>
              <a:ext cx="1503077" cy="1503078"/>
            </a:xfrm>
            <a:prstGeom prst="ellipse">
              <a:avLst/>
            </a:prstGeom>
            <a:solidFill>
              <a:srgbClr val="A88140"/>
            </a:solidFill>
            <a:ln w="1238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3058B3-933C-161C-D3CC-8F2DD47AC8B7}"/>
                </a:ext>
              </a:extLst>
            </p:cNvPr>
            <p:cNvSpPr txBox="1"/>
            <p:nvPr/>
          </p:nvSpPr>
          <p:spPr>
            <a:xfrm>
              <a:off x="5808551" y="3900330"/>
              <a:ext cx="1834961" cy="90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4-STEP BUDGETING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PROCESS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98C825-0207-21F8-7EC1-9B3043D8A31F}"/>
                </a:ext>
              </a:extLst>
            </p:cNvPr>
            <p:cNvSpPr txBox="1"/>
            <p:nvPr/>
          </p:nvSpPr>
          <p:spPr>
            <a:xfrm>
              <a:off x="6059538" y="2408829"/>
              <a:ext cx="1447800" cy="11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1: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Understand your current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141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situation</a:t>
              </a:r>
              <a:endPara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E55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F37B7F-4BBD-CBF8-1B8D-4CC40A05E52B}"/>
                </a:ext>
              </a:extLst>
            </p:cNvPr>
            <p:cNvSpPr txBox="1"/>
            <p:nvPr/>
          </p:nvSpPr>
          <p:spPr>
            <a:xfrm>
              <a:off x="7460384" y="3609159"/>
              <a:ext cx="1447800" cy="1200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Know where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your money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should go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B0DD76-940D-F0E3-D5B6-28B029F70D02}"/>
                </a:ext>
              </a:extLst>
            </p:cNvPr>
            <p:cNvSpPr txBox="1"/>
            <p:nvPr/>
          </p:nvSpPr>
          <p:spPr>
            <a:xfrm>
              <a:off x="6050997" y="5323907"/>
              <a:ext cx="14478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STEP 3: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Create a plan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CAC661-F510-7942-DE98-195ADFDC2694}"/>
                </a:ext>
              </a:extLst>
            </p:cNvPr>
            <p:cNvSpPr txBox="1"/>
            <p:nvPr/>
          </p:nvSpPr>
          <p:spPr>
            <a:xfrm>
              <a:off x="4539059" y="3753949"/>
              <a:ext cx="1447800" cy="923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STEP 4: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adjustments</a:t>
              </a:r>
            </a:p>
          </p:txBody>
        </p:sp>
      </p:grpSp>
      <p:pic>
        <p:nvPicPr>
          <p:cNvPr id="21" name="Picture 20" descr="Paper with hand icon indicating additional resource.">
            <a:extLst>
              <a:ext uri="{FF2B5EF4-FFF2-40B4-BE49-F238E27FC236}">
                <a16:creationId xmlns:a16="http://schemas.microsoft.com/office/drawing/2014/main" id="{E9A5742B-9C9B-EC02-5310-2730961D0F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1B00F2-CFAE-18A7-982E-AD610C68D5E8}"/>
              </a:ext>
            </a:extLst>
          </p:cNvPr>
          <p:cNvSpPr txBox="1"/>
          <p:nvPr/>
        </p:nvSpPr>
        <p:spPr>
          <a:xfrm>
            <a:off x="808601" y="6414560"/>
            <a:ext cx="63001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and </a:t>
            </a:r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Spending Plan Worksheet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Handout Available </a:t>
            </a:r>
          </a:p>
        </p:txBody>
      </p:sp>
    </p:spTree>
    <p:extLst>
      <p:ext uri="{BB962C8B-B14F-4D97-AF65-F5344CB8AC3E}">
        <p14:creationId xmlns:p14="http://schemas.microsoft.com/office/powerpoint/2010/main" val="1182089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F1C2042-D9D3-D245-865D-CC22316E29A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67558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Understanding Credit</a:t>
            </a:r>
          </a:p>
        </p:txBody>
      </p:sp>
      <p:sp>
        <p:nvSpPr>
          <p:cNvPr id="2" name="Content Placeholder 16">
            <a:extLst>
              <a:ext uri="{FF2B5EF4-FFF2-40B4-BE49-F238E27FC236}">
                <a16:creationId xmlns:a16="http://schemas.microsoft.com/office/drawing/2014/main" id="{EEC4A2B4-6D3C-811E-319D-E2F78E65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641" y="1577641"/>
            <a:ext cx="5087835" cy="4836919"/>
          </a:xfrm>
        </p:spPr>
        <p:txBody>
          <a:bodyPr>
            <a:normAutofit/>
          </a:bodyPr>
          <a:lstStyle/>
          <a:p>
            <a:pPr marL="24130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Create healthy habits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Establish banking and credit system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bills on time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Pay off monthly credit cards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Reconcile statements</a:t>
            </a:r>
          </a:p>
          <a:p>
            <a:pPr marL="698483" lvl="1" indent="-228600">
              <a:lnSpc>
                <a:spcPct val="100000"/>
              </a:lnSpc>
              <a:spcBef>
                <a:spcPts val="0"/>
              </a:spcBef>
              <a:tabLst>
                <a:tab pos="240665" algn="l"/>
                <a:tab pos="241300" algn="l"/>
              </a:tabLst>
            </a:pPr>
            <a:r>
              <a:rPr lang="en-US" sz="2000" spc="-10" dirty="0">
                <a:solidFill>
                  <a:srgbClr val="1B3867"/>
                </a:solidFill>
                <a:latin typeface="Arial"/>
                <a:cs typeface="Arial"/>
              </a:rPr>
              <a:t>Safeguard information</a:t>
            </a: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Credit reputation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Credit reports 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Only apply if you need credit</a:t>
            </a:r>
          </a:p>
          <a:p>
            <a:pPr marL="694944" lvl="1" indent="-228600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https://www.annualcredit</a:t>
            </a:r>
            <a:b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</a:br>
            <a:r>
              <a:rPr lang="en-US" sz="2000" i="1" spc="45" dirty="0">
                <a:solidFill>
                  <a:srgbClr val="1B3867"/>
                </a:solidFill>
                <a:latin typeface="Arial"/>
                <a:cs typeface="Arial"/>
                <a:hlinkClick r:id="rId2"/>
              </a:rPr>
              <a:t>report.com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694944" lvl="1">
              <a:lnSpc>
                <a:spcPct val="100000"/>
              </a:lnSpc>
              <a:spcBef>
                <a:spcPts val="0"/>
              </a:spcBef>
              <a:tabLst>
                <a:tab pos="241300" algn="l"/>
              </a:tabLst>
            </a:pPr>
            <a:r>
              <a:rPr lang="en-US" sz="2000" spc="45" dirty="0">
                <a:solidFill>
                  <a:srgbClr val="1B3867"/>
                </a:solidFill>
                <a:latin typeface="Arial"/>
                <a:cs typeface="Arial"/>
              </a:rPr>
              <a:t>Take advantage of free credit monitoring</a:t>
            </a:r>
            <a:endParaRPr lang="en-US" sz="2000" i="1" spc="45" dirty="0">
              <a:solidFill>
                <a:srgbClr val="1B3867"/>
              </a:solidFill>
              <a:latin typeface="Arial"/>
              <a:cs typeface="Arial"/>
            </a:endParaRPr>
          </a:p>
          <a:p>
            <a:pPr marL="241300" lvl="0" indent="-228600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500" spc="-5" dirty="0">
                <a:solidFill>
                  <a:srgbClr val="1B3867"/>
                </a:solidFill>
                <a:latin typeface="Arial"/>
                <a:cs typeface="Arial"/>
              </a:rPr>
              <a:t>Credit score factors</a:t>
            </a:r>
          </a:p>
        </p:txBody>
      </p:sp>
      <p:grpSp>
        <p:nvGrpSpPr>
          <p:cNvPr id="3" name="Group 2" descr="Protect your credit reputation pie chart.">
            <a:extLst>
              <a:ext uri="{FF2B5EF4-FFF2-40B4-BE49-F238E27FC236}">
                <a16:creationId xmlns:a16="http://schemas.microsoft.com/office/drawing/2014/main" id="{BBE47092-61CA-5B15-0A89-B87AC54305DE}"/>
              </a:ext>
            </a:extLst>
          </p:cNvPr>
          <p:cNvGrpSpPr/>
          <p:nvPr/>
        </p:nvGrpSpPr>
        <p:grpSpPr>
          <a:xfrm>
            <a:off x="5043947" y="1926126"/>
            <a:ext cx="4002082" cy="3631818"/>
            <a:chOff x="5105970" y="2192742"/>
            <a:chExt cx="3588638" cy="3573183"/>
          </a:xfrm>
        </p:grpSpPr>
        <p:pic>
          <p:nvPicPr>
            <p:cNvPr id="4" name="Picture 3">
              <a:hlinkClick r:id="rId3" action="ppaction://hlinkfile"/>
              <a:extLst>
                <a:ext uri="{FF2B5EF4-FFF2-40B4-BE49-F238E27FC236}">
                  <a16:creationId xmlns:a16="http://schemas.microsoft.com/office/drawing/2014/main" id="{5FC0AAA0-79EB-56A7-EE43-AA783774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575" y="2192742"/>
              <a:ext cx="3405033" cy="357318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97BF44-86E8-C9F6-D232-D3000DA8345E}"/>
                </a:ext>
              </a:extLst>
            </p:cNvPr>
            <p:cNvSpPr/>
            <p:nvPr/>
          </p:nvSpPr>
          <p:spPr>
            <a:xfrm>
              <a:off x="7201889" y="3284562"/>
              <a:ext cx="1244477" cy="969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Payment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C901184-987C-3907-1E01-B7BD33E83560}"/>
                </a:ext>
              </a:extLst>
            </p:cNvPr>
            <p:cNvSpPr/>
            <p:nvPr/>
          </p:nvSpPr>
          <p:spPr>
            <a:xfrm>
              <a:off x="6219442" y="4166179"/>
              <a:ext cx="1244477" cy="907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Amounts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Owed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30%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9EDA60-4A5C-39C1-FCE0-86C57A1E12D0}"/>
                </a:ext>
              </a:extLst>
            </p:cNvPr>
            <p:cNvSpPr/>
            <p:nvPr/>
          </p:nvSpPr>
          <p:spPr>
            <a:xfrm>
              <a:off x="5105970" y="3381686"/>
              <a:ext cx="160469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Length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 History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15%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AEF5E2-262B-03EF-7AC1-529C4DD35CA1}"/>
                </a:ext>
              </a:extLst>
            </p:cNvPr>
            <p:cNvSpPr/>
            <p:nvPr/>
          </p:nvSpPr>
          <p:spPr>
            <a:xfrm>
              <a:off x="6600300" y="2434771"/>
              <a:ext cx="799086" cy="1003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Types of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5754D2-F81A-4C3D-83D7-3234083A7F38}"/>
                </a:ext>
              </a:extLst>
            </p:cNvPr>
            <p:cNvSpPr/>
            <p:nvPr/>
          </p:nvSpPr>
          <p:spPr>
            <a:xfrm>
              <a:off x="5951658" y="2704915"/>
              <a:ext cx="799086" cy="7923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Credi</a:t>
              </a:r>
              <a:r>
                <a:rPr kumimoji="0" lang="en-US" sz="1050" b="0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4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10%</a:t>
              </a:r>
              <a:endPara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4" name="Picture 23" descr="Paper with hand icon indicating additional resource.">
            <a:extLst>
              <a:ext uri="{FF2B5EF4-FFF2-40B4-BE49-F238E27FC236}">
                <a16:creationId xmlns:a16="http://schemas.microsoft.com/office/drawing/2014/main" id="{01A899FB-BAFE-F73D-D3EC-31AE06B2E0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F2151E-020A-420A-D3E0-20FD8C4B6A87}"/>
              </a:ext>
            </a:extLst>
          </p:cNvPr>
          <p:cNvSpPr txBox="1"/>
          <p:nvPr/>
        </p:nvSpPr>
        <p:spPr>
          <a:xfrm>
            <a:off x="808602" y="6414560"/>
            <a:ext cx="46505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Understanding Credit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Handout Available  </a:t>
            </a:r>
          </a:p>
        </p:txBody>
      </p:sp>
    </p:spTree>
    <p:extLst>
      <p:ext uri="{BB962C8B-B14F-4D97-AF65-F5344CB8AC3E}">
        <p14:creationId xmlns:p14="http://schemas.microsoft.com/office/powerpoint/2010/main" val="3251093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BEAD6-4D95-A1DE-6FCE-2799B88343B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Compensation, Benefits, and Entitlements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4D86E905-0A0D-9ABC-0AC9-29D5164940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1E9EA0-FAC7-D70F-488E-C57D118B98BF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105770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16A665-B3B4-E204-7198-E335AC61041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64826" y="570665"/>
            <a:ext cx="6204249" cy="6441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Career Investment Programs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9675362-C529-B8C8-28DB-94E9A6FC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1775" y="1696526"/>
            <a:ext cx="6818939" cy="4590810"/>
          </a:xfrm>
        </p:spPr>
        <p:txBody>
          <a:bodyPr/>
          <a:lstStyle/>
          <a:p>
            <a:pPr marL="9144" indent="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your future marketability to prepare for transition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 (USMAP)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</a:rPr>
              <a:t>Certifications (CG COOL)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Tuition Assistance (TA)</a:t>
            </a:r>
          </a:p>
          <a:p>
            <a:pPr marL="237744" indent="-22860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</a:pPr>
            <a:endParaRPr lang="en-US" altLang="en-US" sz="2500" dirty="0">
              <a:solidFill>
                <a:srgbClr val="1B3867"/>
              </a:solidFill>
            </a:endParaRPr>
          </a:p>
          <a:p>
            <a:pPr marL="9144" indent="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r>
              <a:rPr lang="en-US" sz="2500" i="1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https://www.cool.osd.mil/uscg/index.html</a:t>
            </a:r>
            <a:endParaRPr lang="en-US" sz="2500" i="1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" indent="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endParaRPr lang="en-US" sz="2500" dirty="0">
              <a:solidFill>
                <a:srgbClr val="3F3F3F"/>
              </a:solidFill>
            </a:endParaRPr>
          </a:p>
          <a:p>
            <a:pPr marL="9144" indent="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r>
              <a:rPr lang="en-US" altLang="en-US" sz="25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procrastinate! Now is the time to invest in your future.</a:t>
            </a:r>
          </a:p>
          <a:p>
            <a:pPr marL="9144" indent="0" eaLnBrk="0" fontAlgn="t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None/>
            </a:pPr>
            <a:endParaRPr lang="en-US" sz="2500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andout icon.">
            <a:extLst>
              <a:ext uri="{FF2B5EF4-FFF2-40B4-BE49-F238E27FC236}">
                <a16:creationId xmlns:a16="http://schemas.microsoft.com/office/drawing/2014/main" id="{404EE25A-CCDE-F541-29F6-520B19ACE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49" y="6297250"/>
            <a:ext cx="324952" cy="394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E822F-A3FF-1600-A32E-C1AFA04795B6}"/>
              </a:ext>
            </a:extLst>
          </p:cNvPr>
          <p:cNvSpPr txBox="1"/>
          <p:nvPr/>
        </p:nvSpPr>
        <p:spPr>
          <a:xfrm>
            <a:off x="2194950" y="6414560"/>
            <a:ext cx="4982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 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102261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9617DF-EA2D-6CF2-6710-7749A707F70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3119870"/>
            <a:ext cx="9144000" cy="6182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004071"/>
                </a:solidFill>
                <a:latin typeface="Arial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76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4" normalizeH="0" baseline="0" noProof="0" dirty="0">
                <a:ln>
                  <a:noFill/>
                </a:ln>
                <a:solidFill>
                  <a:srgbClr val="1B3867"/>
                </a:solidFill>
                <a:effectLst/>
                <a:uLnTx/>
                <a:uFillTx/>
                <a:latin typeface="Arial" pitchFamily="2" charset="0"/>
                <a:ea typeface="+mj-ea"/>
                <a:cs typeface="+mj-cs"/>
              </a:rPr>
              <a:t>Saving and Investing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B3867"/>
              </a:solidFill>
              <a:effectLst/>
              <a:uLnTx/>
              <a:uFillTx/>
              <a:latin typeface="Arial" pitchFamily="2" charset="0"/>
              <a:ea typeface="+mj-ea"/>
              <a:cs typeface="+mj-cs"/>
            </a:endParaRPr>
          </a:p>
        </p:txBody>
      </p:sp>
      <p:pic>
        <p:nvPicPr>
          <p:cNvPr id="2" name="Picture 1" descr="Paper with hand icon indicating additional resource.">
            <a:extLst>
              <a:ext uri="{FF2B5EF4-FFF2-40B4-BE49-F238E27FC236}">
                <a16:creationId xmlns:a16="http://schemas.microsoft.com/office/drawing/2014/main" id="{62368164-5F54-DA51-DC52-1E5951FE2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0" y="6297250"/>
            <a:ext cx="324952" cy="3943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136C2-1F4F-DDCF-111A-102F5915B0EC}"/>
              </a:ext>
            </a:extLst>
          </p:cNvPr>
          <p:cNvSpPr txBox="1"/>
          <p:nvPr/>
        </p:nvSpPr>
        <p:spPr>
          <a:xfrm>
            <a:off x="808601" y="6414560"/>
            <a:ext cx="5533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Promotion/Advancement </a:t>
            </a:r>
            <a:r>
              <a:rPr lang="en-US" sz="1200" dirty="0">
                <a:solidFill>
                  <a:srgbClr val="1B38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Checklist Available</a:t>
            </a:r>
          </a:p>
        </p:txBody>
      </p:sp>
    </p:spTree>
    <p:extLst>
      <p:ext uri="{BB962C8B-B14F-4D97-AF65-F5344CB8AC3E}">
        <p14:creationId xmlns:p14="http://schemas.microsoft.com/office/powerpoint/2010/main" val="3319025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9618A68CD4844E86E3C213718F131D" ma:contentTypeVersion="0" ma:contentTypeDescription="Create a new document." ma:contentTypeScope="" ma:versionID="43f983c5cb972c1e316b64378803458d">
  <xsd:schema xmlns:xsd="http://www.w3.org/2001/XMLSchema" xmlns:xs="http://www.w3.org/2001/XMLSchema" xmlns:p="http://schemas.microsoft.com/office/2006/metadata/properties" xmlns:ns2="1659c2a6-812d-4fa0-a3d2-a8df9c9e9d19" targetNamespace="http://schemas.microsoft.com/office/2006/metadata/properties" ma:root="true" ma:fieldsID="ef659a9e2fc3f076678ae4d90860f29c" ns2:_="">
    <xsd:import namespace="1659c2a6-812d-4fa0-a3d2-a8df9c9e9d1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59c2a6-812d-4fa0-a3d2-a8df9c9e9d1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4805a9-dc74-4644-b96f-167f72ca096e">
      <Terms xmlns="http://schemas.microsoft.com/office/infopath/2007/PartnerControls"/>
    </lcf76f155ced4ddcb4097134ff3c332f>
    <TaxCatchAll xmlns="212bfd8b-67e8-494c-be0e-1cffc0be9c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090DE81521CE4B88B5512E39F56EF8" ma:contentTypeVersion="13" ma:contentTypeDescription="Create a new document." ma:contentTypeScope="" ma:versionID="973ac248a83a14683255f47fd4086be0">
  <xsd:schema xmlns:xsd="http://www.w3.org/2001/XMLSchema" xmlns:xs="http://www.w3.org/2001/XMLSchema" xmlns:p="http://schemas.microsoft.com/office/2006/metadata/properties" xmlns:ns2="2c4805a9-dc74-4644-b96f-167f72ca096e" xmlns:ns3="212bfd8b-67e8-494c-be0e-1cffc0be9cd4" targetNamespace="http://schemas.microsoft.com/office/2006/metadata/properties" ma:root="true" ma:fieldsID="80cf7d4e15a88293d67fdb144c2ca5bf" ns2:_="" ns3:_="">
    <xsd:import namespace="2c4805a9-dc74-4644-b96f-167f72ca096e"/>
    <xsd:import namespace="212bfd8b-67e8-494c-be0e-1cffc0be9c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805a9-dc74-4644-b96f-167f72ca09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0711c0e-4245-4ab7-b236-62d0b6835c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bfd8b-67e8-494c-be0e-1cffc0be9cd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768f157-1e93-4a4e-9698-4738381cb92b}" ma:internalName="TaxCatchAll" ma:showField="CatchAllData" ma:web="212bfd8b-67e8-494c-be0e-1cffc0be9c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10354E-F15E-40CA-8203-54283EBA6F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59c2a6-812d-4fa0-a3d2-a8df9c9e9d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253B14-47DF-4833-A856-BF155A824AD3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659c2a6-812d-4fa0-a3d2-a8df9c9e9d1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8DB684-B596-4C06-8970-78CC11B010DD}"/>
</file>

<file path=customXml/itemProps4.xml><?xml version="1.0" encoding="utf-8"?>
<ds:datastoreItem xmlns:ds="http://schemas.openxmlformats.org/officeDocument/2006/customXml" ds:itemID="{D631BC27-BD32-4B3C-BA1C-725888D865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2575</TotalTime>
  <Words>1026</Words>
  <Application>Microsoft Macintosh PowerPoint</Application>
  <PresentationFormat>Letter Paper (8.5x11 in)</PresentationFormat>
  <Paragraphs>269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</vt:lpstr>
      <vt:lpstr>Courier New</vt:lpstr>
      <vt:lpstr>Wingdings</vt:lpstr>
      <vt:lpstr>Office Theme</vt:lpstr>
      <vt:lpstr>Custom Design</vt:lpstr>
      <vt:lpstr>Promotion/ Advancement</vt:lpstr>
      <vt:lpstr>Agenda</vt:lpstr>
      <vt:lpstr>Basic Finance</vt:lpstr>
      <vt:lpstr>Goal Setting</vt:lpstr>
      <vt:lpstr>Spending Plan</vt:lpstr>
      <vt:lpstr>Understanding Credit</vt:lpstr>
      <vt:lpstr>Compensation, Benefits, and Entitlements</vt:lpstr>
      <vt:lpstr>Career Investment Programs</vt:lpstr>
      <vt:lpstr>Saving and Investing</vt:lpstr>
      <vt:lpstr>Emergency Fund Tips</vt:lpstr>
      <vt:lpstr>Who Wants to Be a Millionaire?</vt:lpstr>
      <vt:lpstr>Saving for Retirement – Thrift  Savings Plan</vt:lpstr>
      <vt:lpstr>Blended Retirement System:  Automatic and Matching Contributions</vt:lpstr>
      <vt:lpstr>TSP Contributions</vt:lpstr>
      <vt:lpstr>TSP Experience</vt:lpstr>
      <vt:lpstr>Managing Your TSP</vt:lpstr>
      <vt:lpstr>Summary and Resources</vt:lpstr>
      <vt:lpstr>Summary</vt:lpstr>
      <vt:lpstr>Resources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Erick Castillo</dc:creator>
  <cp:keywords>Select Classification Level, Internal</cp:keywords>
  <cp:lastModifiedBy>Samantha Salazar</cp:lastModifiedBy>
  <cp:revision>242</cp:revision>
  <dcterms:created xsi:type="dcterms:W3CDTF">2020-11-16T05:07:15Z</dcterms:created>
  <dcterms:modified xsi:type="dcterms:W3CDTF">2024-01-24T18:43:03Z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600586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D8.0.8</vt:lpwstr>
  </property>
  <property fmtid="{D5CDD505-2E9C-101B-9397-08002B2CF9AE}" pid="5" name="TitusGUID">
    <vt:lpwstr>f7fec962-a98d-444a-b90f-fab9e8799357</vt:lpwstr>
  </property>
  <property fmtid="{D5CDD505-2E9C-101B-9397-08002B2CF9AE}" pid="6" name="PreClass">
    <vt:lpwstr>True</vt:lpwstr>
  </property>
  <property fmtid="{D5CDD505-2E9C-101B-9397-08002B2CF9AE}" pid="7" name="Classification">
    <vt:lpwstr>Internal</vt:lpwstr>
  </property>
  <property fmtid="{D5CDD505-2E9C-101B-9397-08002B2CF9AE}" pid="8" name="ContentTypeId">
    <vt:lpwstr>0x01010064090DE81521CE4B88B5512E39F56EF8</vt:lpwstr>
  </property>
  <property fmtid="{D5CDD505-2E9C-101B-9397-08002B2CF9AE}" pid="9" name="_dlc_DocIdItemGuid">
    <vt:lpwstr>70ebf81c-97c8-4a44-8020-2c5974244ec6</vt:lpwstr>
  </property>
</Properties>
</file>